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79" r:id="rId5"/>
    <p:sldId id="284" r:id="rId6"/>
    <p:sldId id="267" r:id="rId7"/>
    <p:sldId id="286" r:id="rId8"/>
    <p:sldId id="295" r:id="rId9"/>
    <p:sldId id="293" r:id="rId10"/>
    <p:sldId id="296" r:id="rId11"/>
    <p:sldId id="294" r:id="rId12"/>
    <p:sldId id="297" r:id="rId13"/>
    <p:sldId id="277" r:id="rId14"/>
    <p:sldId id="278" r:id="rId15"/>
    <p:sldId id="298" r:id="rId16"/>
    <p:sldId id="300" r:id="rId17"/>
    <p:sldId id="280" r:id="rId18"/>
    <p:sldId id="281" r:id="rId19"/>
    <p:sldId id="282" r:id="rId20"/>
    <p:sldId id="283" r:id="rId21"/>
  </p:sldIdLst>
  <p:sldSz cx="9144000" cy="5143500" type="screen16x9"/>
  <p:notesSz cx="6858000" cy="9144000"/>
  <p:embeddedFontLst>
    <p:embeddedFont>
      <p:font typeface="Calibri" panose="020F0502020204030204" pitchFamily="34" charset="0"/>
      <p:regular r:id="rId23"/>
      <p:bold r:id="rId24"/>
      <p:italic r:id="rId25"/>
      <p:boldItalic r:id="rId26"/>
    </p:embeddedFont>
    <p:embeddedFont>
      <p:font typeface="Lato" panose="020F0502020204030203" pitchFamily="34" charset="77"/>
      <p:regular r:id="rId27"/>
      <p:bold r:id="rId28"/>
      <p:italic r:id="rId29"/>
      <p:boldItalic r:id="rId30"/>
    </p:embeddedFont>
    <p:embeddedFont>
      <p:font typeface="Raleway"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3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jHgsW82a5Mege51z3t7uEJ0tPS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EE222F-17F3-4400-8CDA-33694152557E}">
  <a:tblStyle styleId="{0AEE222F-17F3-4400-8CDA-33694152557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613"/>
    <p:restoredTop sz="55401"/>
  </p:normalViewPr>
  <p:slideViewPr>
    <p:cSldViewPr snapToGrid="0">
      <p:cViewPr varScale="1">
        <p:scale>
          <a:sx n="78" d="100"/>
          <a:sy n="78" d="100"/>
        </p:scale>
        <p:origin x="584" y="176"/>
      </p:cViewPr>
      <p:guideLst>
        <p:guide orient="horz" pos="1620"/>
        <p:guide pos="2832"/>
      </p:guideLst>
    </p:cSldViewPr>
  </p:slideViewPr>
  <p:outlineViewPr>
    <p:cViewPr>
      <p:scale>
        <a:sx n="33" d="100"/>
        <a:sy n="33" d="100"/>
      </p:scale>
      <p:origin x="0" y="-6536"/>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Hi everyone, and thank you again for your participation in this study. Today I’m going to present our third clinical resource, which is titled “the importance of psycholinguistic variables in anomia assessment.” Again, my name is Marianne Casilio and I am working with </a:t>
            </a:r>
            <a:r>
              <a:rPr lang="en-US" dirty="0" err="1"/>
              <a:t>Gerasimos</a:t>
            </a:r>
            <a:r>
              <a:rPr lang="en-US" dirty="0"/>
              <a:t> Fergadiotis in the Aging and Adult Language Disorders lab at Portland State University.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This same pattern is seen in repetition tasks, where shorter words are also easier to repeat because of the decreased phonological load. And, similar to picture naming, shorter words generally do not affect performance on a naming to definition task because this task is primarily reliant on lexical-semantic processing , as opposed to phonological processing.</a:t>
            </a:r>
          </a:p>
        </p:txBody>
      </p:sp>
    </p:spTree>
    <p:extLst>
      <p:ext uri="{BB962C8B-B14F-4D97-AF65-F5344CB8AC3E}">
        <p14:creationId xmlns:p14="http://schemas.microsoft.com/office/powerpoint/2010/main" val="3194912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Finally, lexicality is an important psycholinguistic variable but one that does not produce a specific effect in the context of a picture naming task, because lexicality cannot be manipulated. This is because picture naming tasks only contain real words. However, </a:t>
            </a:r>
            <a:r>
              <a:rPr lang="en-US" dirty="0" err="1"/>
              <a:t>nonlexical</a:t>
            </a:r>
            <a:r>
              <a:rPr lang="en-US" dirty="0"/>
              <a:t> responses, as we discussed last week, can reveal a deficit in phonological processing because lexical-semantic processing only requires access to real words.</a:t>
            </a:r>
          </a:p>
          <a:p>
            <a:pPr marL="158750" indent="0">
              <a:buNone/>
            </a:pPr>
            <a:endParaRPr lang="en-US" dirty="0"/>
          </a:p>
          <a:p>
            <a:pPr marL="158750" indent="0">
              <a:buNone/>
            </a:pPr>
            <a:r>
              <a:rPr lang="en-US" dirty="0"/>
              <a:t>This, then, raises an important question. How does one tell if a </a:t>
            </a:r>
            <a:r>
              <a:rPr lang="en-US" dirty="0" err="1"/>
              <a:t>nonlexical</a:t>
            </a:r>
            <a:r>
              <a:rPr lang="en-US" dirty="0"/>
              <a:t> response on a picture naming test is also the result of problems with lexical-semantic processing? This can commonly be seen in the case of abstruse neologism responses, where the resultant response may have few or no overlapping phonemes with the target.</a:t>
            </a:r>
          </a:p>
        </p:txBody>
      </p:sp>
    </p:spTree>
    <p:extLst>
      <p:ext uri="{BB962C8B-B14F-4D97-AF65-F5344CB8AC3E}">
        <p14:creationId xmlns:p14="http://schemas.microsoft.com/office/powerpoint/2010/main" val="1822842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Fortunately, this question can be answered by manipulating lexicality in other tasks and seeing if an effect is observed or not. This cannot be done with a naming to definition task because, as with a picture naming task, lexicality cannot be manipulated. However, repetition tasks allow for lexicality manipulation and, generally, lexical words are considered easier to repeat because of reliance on lexical-semantic information, as we discussed a few slides ago. Conversely, </a:t>
            </a:r>
            <a:r>
              <a:rPr lang="en-US" dirty="0" err="1"/>
              <a:t>nonlexical</a:t>
            </a:r>
            <a:r>
              <a:rPr lang="en-US" dirty="0"/>
              <a:t> words are considered harder to repeat because there is no lexical-semantic information to rely on. As such, if lexical words are repeated with greater ease than nonwords, it is called a lexicality effect. As to how this effect can be used to answer the question posed on the previous slide, we’ll return to this in a moment as we go over clinical assessment applications.</a:t>
            </a:r>
          </a:p>
        </p:txBody>
      </p:sp>
    </p:spTree>
    <p:extLst>
      <p:ext uri="{BB962C8B-B14F-4D97-AF65-F5344CB8AC3E}">
        <p14:creationId xmlns:p14="http://schemas.microsoft.com/office/powerpoint/2010/main" val="4203811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had a chance to look at how psycholinguistic variables produce effects that inform us about the location of breakdown across linguistic processes, we’ll review some ways this information can be applied to clinical assessment.</a:t>
            </a:r>
            <a:endParaRPr dirty="0"/>
          </a:p>
        </p:txBody>
      </p:sp>
      <p:sp>
        <p:nvSpPr>
          <p:cNvPr id="1167" name="Google Shape;11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Similar to how we saw the type and prevalence of different paraphasias being informative in terms of identifying relative sparing or degree of impairment regarding lexical-semantic and phonological processing, psycholinguistic variables can provide additional information. The chart on this slide shows the location of breakdown according to each effect from the four psycholinguistic variables. Just to quickly reiterate, a frequency effect is when high frequency words are easier to name than low frequency words, an imageability effect is where high imageability words are easier to name than low imageability words, and a length effect is where shorter words are easier to name than longer words. The lexicality effect is not listed here because, as we reviewed earlier, it is not directly manipulated in a picture naming task. And, finally, as a quick reminder, the checkmark indicates the step where the breakdown occurs according to each effect. </a:t>
            </a:r>
          </a:p>
          <a:p>
            <a:pPr marL="457200" lvl="0" indent="-228600" algn="l" rtl="0">
              <a:lnSpc>
                <a:spcPct val="100000"/>
              </a:lnSpc>
              <a:spcBef>
                <a:spcPts val="0"/>
              </a:spcBef>
              <a:spcAft>
                <a:spcPts val="0"/>
              </a:spcAft>
              <a:buSzPts val="1100"/>
              <a:buNone/>
            </a:pPr>
            <a:endParaRPr lang="en-US" dirty="0"/>
          </a:p>
          <a:p>
            <a:pPr marL="457200" lvl="0" indent="-228600" algn="l" rtl="0">
              <a:lnSpc>
                <a:spcPct val="100000"/>
              </a:lnSpc>
              <a:spcBef>
                <a:spcPts val="0"/>
              </a:spcBef>
              <a:spcAft>
                <a:spcPts val="0"/>
              </a:spcAft>
              <a:buSzPts val="1100"/>
              <a:buNone/>
            </a:pPr>
            <a:r>
              <a:rPr lang="en-US" dirty="0"/>
              <a:t>Going left to right across the columns on the screen, we can see that frequency and imageability effects reflects a breakdown at step 1, lexical-semantic processing, while length effects reflect a breakdown at step 2, phonological processing.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For naming to definition, frequency and imageability are typically the only variables manipulated to determine if an effect exist. In both cases, a frequency effect or an imageability effect, where high frequency or high imageability words are named to definition with greater accuracy, are understood to reflect a deficit in step 1, or lexical-semantic processing.</a:t>
            </a:r>
          </a:p>
        </p:txBody>
      </p:sp>
    </p:spTree>
    <p:extLst>
      <p:ext uri="{BB962C8B-B14F-4D97-AF65-F5344CB8AC3E}">
        <p14:creationId xmlns:p14="http://schemas.microsoft.com/office/powerpoint/2010/main" val="1007155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Finally, if we look at repetition, we can see that all four of the psycholinguistic variables can be manipulated to produce differing effects that reflect breakdown in either step 1, lexical-semantic processing, or step 2, phonological processing. </a:t>
            </a:r>
          </a:p>
          <a:p>
            <a:pPr marL="457200" lvl="0" indent="-228600" algn="l" rtl="0">
              <a:lnSpc>
                <a:spcPct val="100000"/>
              </a:lnSpc>
              <a:spcBef>
                <a:spcPts val="0"/>
              </a:spcBef>
              <a:spcAft>
                <a:spcPts val="0"/>
              </a:spcAft>
              <a:buSzPts val="1100"/>
              <a:buNone/>
            </a:pPr>
            <a:endParaRPr lang="en-US" dirty="0"/>
          </a:p>
          <a:p>
            <a:pPr marL="457200" lvl="0" indent="-228600" algn="l" rtl="0">
              <a:lnSpc>
                <a:spcPct val="100000"/>
              </a:lnSpc>
              <a:spcBef>
                <a:spcPts val="0"/>
              </a:spcBef>
              <a:spcAft>
                <a:spcPts val="0"/>
              </a:spcAft>
              <a:buSzPts val="1100"/>
              <a:buNone/>
            </a:pPr>
            <a:r>
              <a:rPr lang="en-US" dirty="0"/>
              <a:t>Importantly, returning to the question posed earlier regarding </a:t>
            </a:r>
            <a:r>
              <a:rPr lang="en-US" dirty="0" err="1"/>
              <a:t>nonlexical</a:t>
            </a:r>
            <a:r>
              <a:rPr lang="en-US" dirty="0"/>
              <a:t> responses and how psycholinguistic variables can be used to determine if both phonological and lexical-semantic processing deficit are present – one can manipulate lexicality in a repetition task and look for effects. Specifically, the absence of a lexicality effect on a repetition task, meaning that nonwords and real words are both repeated poorly, coupled with other forms of evidence for both a lexical-semantic and phonological deficit, such as a length effect on picture naming task, frequency and imageability effect on naming to definition task, would tell you that both processes are impaired.</a:t>
            </a:r>
          </a:p>
        </p:txBody>
      </p:sp>
    </p:spTree>
    <p:extLst>
      <p:ext uri="{BB962C8B-B14F-4D97-AF65-F5344CB8AC3E}">
        <p14:creationId xmlns:p14="http://schemas.microsoft.com/office/powerpoint/2010/main" val="2542646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considered how the different effects across tasks can be used as a means of hypothesis testing to build a profile of strengths and weaknesses regarding linguistic processes, we can now discuss some possible ways in which this information could be used in the diagnostic progress.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Given that picture naming tests are easily accessible and typically included in most aphasia batteries, we would recommend starting with a picture naming test of some sort and looking at error patterns to begin building hypotheses about which processes are spared or impaired. This can be done in a number of ways, depending on time constraints, which we reviewed in last week’s resource.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the picture naming test of interest is the PNT or another test with published psycholinguistic variables, these can be additionally examined to see if any patterns arise that confirm or deny those initial hypotheses.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If these two sources of information from the picture naming test do not reveal clear patterns, as may be the case with a client whose impairments are severe enough to obscure whether both lexical-semantic and phonological processing are impaired, as we discussed earlier, then additional word production tasks can be selected to test single linguistic processes more specifically. For example, nonword and real word repetition can both be administered to see if a lexicality effect emerges, which would serve to support a hypothesis of impairments in both lexical-semantic and phonological processing.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Then, finally, once all the necessary information has been obtained, the psycholinguistic variables can be used to select items for stimulability testing, which can be highly informative for treatment programming purposes. This can be done by first selecting items that are just above the client’s range of ability for a given variable. For example, if a client is found to have a phonological processing deficit and only correctly names items that are 4 phonemes or less, selecting items that are between 4 to 6 or 3 to 5 phonemes long may be appropriate. If desirable, a cueing hierarchy could also be trialed with these items to see if this facilitates performance in any way. Then, one stimulability testing has been completed, the items administered and results of this testing can be used either as a means of monitoring performance across treatment</a:t>
            </a:r>
            <a:r>
              <a:rPr lang="en-US" baseline="0" dirty="0"/>
              <a:t> or as stimuli for the treatment itself.</a:t>
            </a:r>
            <a:endParaRPr dirty="0"/>
          </a:p>
        </p:txBody>
      </p:sp>
      <p:sp>
        <p:nvSpPr>
          <p:cNvPr id="1185" name="Google Shape;11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b04d839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Google Shape;1191;g9b04d8390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Finally, we’ll now briefly reviewing next week’s material, which will build on the information we’ve reviewed here.</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9b04d839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9b04d8390c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our final clinical resource, we will be providing information on how to score the remainder of the PNT with the aim of providing you with all the necessary information to successfully implement in your own practice should you be interested. We’ll start by reviewing the remainder of the scoring protocol and proceed to provide detailed information on the criteria for scoring correct response, miscellaneous-type errors, and the remainder of response types. Then, as with the previous clinical resources, we’ll wrap things up with discussing some applications to clinical assessment.</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today’s presentation, which will be approximately 15 minutes long, I’ll start by briefly reviewing what psycholinguistic variables are and the types that we’re interested in with regard to picture naming and word production. Then I’ll discuss how each type of psycholinguistic variable impacts different language tasks. We’ll then close by reviewing a few clinical assessment applications and providing a preview for next week’s clinical resource.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9b04d8390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2" name="Google Shape;1202;g9b04d8390c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And that is it for this week’s resource! If you would like to learn more about the information presented today, we have included a link to a freely available database of picturable nouns and verbs that can be selected on the basis of different psycholinguistic variables. Should you like to create stimuli for your own picture naming assessment or outcome measure, as mentioned in the previous week’s clinical resource, or would like to create a targeted set of treatment items on the basis of psycholinguistic variables, this database may be a useful tool. Additionally, we are also sending you a file that contains multiple psycholinguistic variables for the 175 targets on the PNT.</a:t>
            </a:r>
            <a:endParaRPr dirty="0"/>
          </a:p>
          <a:p>
            <a:pPr marL="15875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r>
              <a:rPr lang="en-US" dirty="0"/>
              <a:t>And as always, thank you again for your time and attention!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begin by reviewing what psycholinguistic variables are and the four types that we will be discussing during today’s presentation.</a:t>
            </a:r>
            <a:endParaRPr dirty="0"/>
          </a:p>
        </p:txBody>
      </p:sp>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For those who may be unaware, we can define psycholinguistic variables as characteristics of a word that capture the word’s complexity along one or more dimensions of language processing. For example, the number of phonemes or syllables tell us about the phonological, or sound structure, of the word while the part of speech tells us about its syntactic construction.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several types of psycholinguistic variables, each of which is measured in unique ways.</a:t>
            </a:r>
            <a:endParaRPr dirty="0"/>
          </a:p>
        </p:txBody>
      </p:sp>
      <p:sp>
        <p:nvSpPr>
          <p:cNvPr id="1179" name="Google Shape;117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However, for the purposes of today’s presentation, we’re going to focus on psycholinguistic variables that are known to be important to picture naming and other word production tasks. </a:t>
            </a:r>
          </a:p>
          <a:p>
            <a:pPr marL="457200" lvl="0" indent="-228600" algn="l" rtl="0">
              <a:lnSpc>
                <a:spcPct val="100000"/>
              </a:lnSpc>
              <a:spcBef>
                <a:spcPts val="0"/>
              </a:spcBef>
              <a:spcAft>
                <a:spcPts val="0"/>
              </a:spcAft>
              <a:buSzPts val="1100"/>
              <a:buNone/>
            </a:pPr>
            <a:endParaRPr lang="en-US" dirty="0"/>
          </a:p>
          <a:p>
            <a:pPr marL="457200" lvl="0" indent="-228600" algn="l" rtl="0">
              <a:lnSpc>
                <a:spcPct val="100000"/>
              </a:lnSpc>
              <a:spcBef>
                <a:spcPts val="0"/>
              </a:spcBef>
              <a:spcAft>
                <a:spcPts val="0"/>
              </a:spcAft>
              <a:buSzPts val="1100"/>
              <a:buNone/>
            </a:pPr>
            <a:r>
              <a:rPr lang="en-US" dirty="0"/>
              <a:t>The four variables we’ll be focusing on are listed in the table on the screen. Starting with the top variable and going down the list, the first we’ll see is frequency, which is an estimate of how often a word occurs in the lexicon of a given language. This can be measured in several ways, but we’ll highlight one common way in which this is measured in the context of picture naming and the PNT, which is as the log frequency per million occurrences in a written or spoken database. An example of a written database may be the </a:t>
            </a:r>
            <a:r>
              <a:rPr lang="en-US" dirty="0" err="1"/>
              <a:t>gigaword</a:t>
            </a:r>
            <a:r>
              <a:rPr lang="en-US" dirty="0"/>
              <a:t> corpus, which consists of nearly every issue of the New York Times. An example of a spoken database is the </a:t>
            </a:r>
            <a:r>
              <a:rPr lang="en-US" dirty="0" err="1"/>
              <a:t>subtlex</a:t>
            </a:r>
            <a:r>
              <a:rPr lang="en-US" dirty="0"/>
              <a:t> corpus, which contains subtitles from American television shows and movies over several decades. This numerical value is highly helpful in teasing apart how frequently a person may be exposed to a given word or how often they use it in everyday communication. In thinking back to picture naming tests and the PNT, we can see that different targets occur at different frequencies – and as we can see by the examples on the screen, words like </a:t>
            </a:r>
            <a:r>
              <a:rPr lang="en-US" i="1" dirty="0"/>
              <a:t>book </a:t>
            </a:r>
            <a:r>
              <a:rPr lang="en-US" i="0" dirty="0"/>
              <a:t>occur far more frequently than others, such as </a:t>
            </a:r>
            <a:r>
              <a:rPr lang="en-US" i="1" dirty="0"/>
              <a:t>pumpkin</a:t>
            </a:r>
            <a:r>
              <a:rPr lang="en-US" i="0" dirty="0"/>
              <a:t>.</a:t>
            </a:r>
          </a:p>
          <a:p>
            <a:pPr marL="457200" lvl="0" indent="-228600" algn="l" rtl="0">
              <a:lnSpc>
                <a:spcPct val="100000"/>
              </a:lnSpc>
              <a:spcBef>
                <a:spcPts val="0"/>
              </a:spcBef>
              <a:spcAft>
                <a:spcPts val="0"/>
              </a:spcAft>
              <a:buSzPts val="1100"/>
              <a:buNone/>
            </a:pPr>
            <a:endParaRPr lang="en-US" i="0" dirty="0"/>
          </a:p>
          <a:p>
            <a:pPr marL="457200" lvl="0" indent="-228600" algn="l" rtl="0">
              <a:lnSpc>
                <a:spcPct val="100000"/>
              </a:lnSpc>
              <a:spcBef>
                <a:spcPts val="0"/>
              </a:spcBef>
              <a:spcAft>
                <a:spcPts val="0"/>
              </a:spcAft>
              <a:buSzPts val="1100"/>
              <a:buNone/>
            </a:pPr>
            <a:r>
              <a:rPr lang="en-US" i="0" dirty="0"/>
              <a:t>The second variable we’ll be considering is imageability. This variable captures how </a:t>
            </a:r>
            <a:r>
              <a:rPr lang="en-US" i="0" dirty="0" err="1"/>
              <a:t>pictureable</a:t>
            </a:r>
            <a:r>
              <a:rPr lang="en-US" i="0" dirty="0"/>
              <a:t> a word might be and is typically measured as a mean score across a rating scale, with values ranging from 100 to 700. Given that the PNT is necessitated on pictorial stimuli, there is not as much variation in this variable as, say, frequency, but we can see that the </a:t>
            </a:r>
            <a:r>
              <a:rPr lang="en-US" i="0" dirty="0" err="1"/>
              <a:t>pictureability</a:t>
            </a:r>
            <a:r>
              <a:rPr lang="en-US" i="0" dirty="0"/>
              <a:t> does vary somewhat, as we can see with the two examples, </a:t>
            </a:r>
            <a:r>
              <a:rPr lang="en-US" i="1" dirty="0"/>
              <a:t>banana </a:t>
            </a:r>
            <a:r>
              <a:rPr lang="en-US" i="0" dirty="0"/>
              <a:t>and </a:t>
            </a:r>
            <a:r>
              <a:rPr lang="en-US" i="1" dirty="0"/>
              <a:t>pipe</a:t>
            </a:r>
            <a:r>
              <a:rPr lang="en-US" i="0" dirty="0"/>
              <a:t>, on the screen.</a:t>
            </a:r>
          </a:p>
          <a:p>
            <a:pPr marL="457200" lvl="0" indent="-228600" algn="l" rtl="0">
              <a:lnSpc>
                <a:spcPct val="100000"/>
              </a:lnSpc>
              <a:spcBef>
                <a:spcPts val="0"/>
              </a:spcBef>
              <a:spcAft>
                <a:spcPts val="0"/>
              </a:spcAft>
              <a:buSzPts val="1100"/>
              <a:buNone/>
            </a:pPr>
            <a:endParaRPr lang="en-US" i="0" dirty="0"/>
          </a:p>
          <a:p>
            <a:pPr marL="457200" lvl="0" indent="-228600" algn="l" rtl="0">
              <a:lnSpc>
                <a:spcPct val="100000"/>
              </a:lnSpc>
              <a:spcBef>
                <a:spcPts val="0"/>
              </a:spcBef>
              <a:spcAft>
                <a:spcPts val="0"/>
              </a:spcAft>
              <a:buSzPts val="1100"/>
              <a:buNone/>
            </a:pPr>
            <a:r>
              <a:rPr lang="en-US" i="0" dirty="0"/>
              <a:t>The third variable we’ll talk about is length. Like frequency, this can be measured in multiple ways, but we’ll be defining this variable as the number of phonemes in a word and, again as we can see, the number of phonemes are varied in the PNT as well.</a:t>
            </a:r>
          </a:p>
          <a:p>
            <a:pPr marL="457200" lvl="0" indent="-228600" algn="l" rtl="0">
              <a:lnSpc>
                <a:spcPct val="100000"/>
              </a:lnSpc>
              <a:spcBef>
                <a:spcPts val="0"/>
              </a:spcBef>
              <a:spcAft>
                <a:spcPts val="0"/>
              </a:spcAft>
              <a:buSzPts val="1100"/>
              <a:buNone/>
            </a:pPr>
            <a:endParaRPr lang="en-US" i="0" dirty="0"/>
          </a:p>
          <a:p>
            <a:pPr marL="457200" lvl="0" indent="-228600" algn="l" rtl="0">
              <a:lnSpc>
                <a:spcPct val="100000"/>
              </a:lnSpc>
              <a:spcBef>
                <a:spcPts val="0"/>
              </a:spcBef>
              <a:spcAft>
                <a:spcPts val="0"/>
              </a:spcAft>
              <a:buSzPts val="1100"/>
              <a:buNone/>
            </a:pPr>
            <a:r>
              <a:rPr lang="en-US" i="0" dirty="0"/>
              <a:t>Finally, the fourth variable is lexicality, which we can define as the “real word” versus “nonword” status of a word and this can simply be measured by assigning a response or item into one of the two categories.</a:t>
            </a:r>
            <a:endParaRPr dirty="0"/>
          </a:p>
        </p:txBody>
      </p:sp>
    </p:spTree>
    <p:extLst>
      <p:ext uri="{BB962C8B-B14F-4D97-AF65-F5344CB8AC3E}">
        <p14:creationId xmlns:p14="http://schemas.microsoft.com/office/powerpoint/2010/main" val="3846103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reviewed what psycholinguistic variables are and which ones we’re interested in, let’s take a look at how these variables influence performance on language tasks in people with anomia due to aphasia.</a:t>
            </a:r>
            <a:endParaRPr dirty="0"/>
          </a:p>
        </p:txBody>
      </p:sp>
      <p:sp>
        <p:nvSpPr>
          <p:cNvPr id="642" name="Google Shape;6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the purposes of today’s talk, we’ll be discussing frequency and imageability jointly, as they both tend to tap into the same linguistic process, which is lexical-semantic processing. As such, it is perhaps unsurprising that, on a picture naming task, high frequency and high imageability words are generally easier to access and thereby name. The reason for this is because high frequency and high imageability words generally have strong connections between the semantics and word levels of Dell’s model, which we reviewed over the last two weeks. This is visually depicted in the image toward the bottom of the screen, which shows the “strength” of those connections as bolded bidirectional arrows between the two levels. Importantly, you’ll notice that this figure does not include the phoneme level. This is because frequency and imageability do not affect phonological processing, as selecting and assembling sounds does not require use of lexical-semantic information, though, as we’ll discuss later on, strong lexical-semantic information can have a facilitative effect on phonological processing.</a:t>
            </a:r>
          </a:p>
          <a:p>
            <a:pPr marL="158750" indent="0">
              <a:buNone/>
            </a:pPr>
            <a:endParaRPr lang="en-US" dirty="0"/>
          </a:p>
          <a:p>
            <a:pPr marL="158750" indent="0">
              <a:buNone/>
            </a:pPr>
            <a:r>
              <a:rPr lang="en-US" dirty="0"/>
              <a:t>Importantly, when a distinct pattern is seen in naming with regard to frequency or imageability, where high frequency and high imageability words are named with greater accuracy than low frequency or low imageability words, we call this a frequency effect or imageability effect respectively.</a:t>
            </a:r>
          </a:p>
        </p:txBody>
      </p:sp>
    </p:spTree>
    <p:extLst>
      <p:ext uri="{BB962C8B-B14F-4D97-AF65-F5344CB8AC3E}">
        <p14:creationId xmlns:p14="http://schemas.microsoft.com/office/powerpoint/2010/main" val="2251726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Frequency and imageability affect other word production tasks, such as naming to definition and repetition, in different ways. Specifically, while high frequency and high imageability words make both of these tasks easier because of the stronger word-semantics connections, the two tasks produce different effects. For the naming to definition task, a frequency and imageability effect reflects problems with accessing those lexical-semantic connections because this task is heavily loaded on lexical-semantic processing. However, for the repetition task, which is typically a much lighter load with regard to lexical-semantic processing, a frequency or imageability effect can be seen in individuals with phonological processing deficits because they can rely on those stronger word-semantic connections as a means of boosting selection and assembly of phonemes.</a:t>
            </a:r>
          </a:p>
        </p:txBody>
      </p:sp>
    </p:spTree>
    <p:extLst>
      <p:ext uri="{BB962C8B-B14F-4D97-AF65-F5344CB8AC3E}">
        <p14:creationId xmlns:p14="http://schemas.microsoft.com/office/powerpoint/2010/main" val="226267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Unlike frequency or imageability, length primarily affects the phonological processing of a word during a picture naming task. Put more simply, sounds in shorter words are easier to encode because there are fewer phonemes that need to be selected and assembled overall. The length of a word, however, does not impact lexical-semantic processing because connections between the word and semantics levels do not contain phoneme information and as such, are unaffected by this type of variable. </a:t>
            </a:r>
          </a:p>
          <a:p>
            <a:pPr marL="158750" indent="0">
              <a:buNone/>
            </a:pPr>
            <a:endParaRPr lang="en-US" dirty="0"/>
          </a:p>
          <a:p>
            <a:pPr marL="158750" indent="0">
              <a:buNone/>
            </a:pPr>
            <a:r>
              <a:rPr lang="en-US" dirty="0"/>
              <a:t>Finally, differential performance with regard to length can be called a length effect. In other words, a person who names shorter words more accurately than longer words would be said to demonstrate a length effect.</a:t>
            </a:r>
          </a:p>
        </p:txBody>
      </p:sp>
    </p:spTree>
    <p:extLst>
      <p:ext uri="{BB962C8B-B14F-4D97-AF65-F5344CB8AC3E}">
        <p14:creationId xmlns:p14="http://schemas.microsoft.com/office/powerpoint/2010/main" val="2105428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9"/>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29"/>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3" name="Google Shape;23;p3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 name="Google Shape;24;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31"/>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sp>
        <p:nvSpPr>
          <p:cNvPr id="32" name="Google Shape;32;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3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33"/>
          <p:cNvGrpSpPr/>
          <p:nvPr/>
        </p:nvGrpSpPr>
        <p:grpSpPr>
          <a:xfrm>
            <a:off x="830392" y="1191256"/>
            <a:ext cx="745763" cy="45826"/>
            <a:chOff x="4580561" y="2589004"/>
            <a:chExt cx="1064464" cy="25200"/>
          </a:xfrm>
        </p:grpSpPr>
        <p:sp>
          <p:nvSpPr>
            <p:cNvPr id="36" name="Google Shape;36;p3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3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9" name="Google Shape;39;p3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0" name="Google Shape;40;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grpSp>
        <p:nvGrpSpPr>
          <p:cNvPr id="42" name="Google Shape;42;p34"/>
          <p:cNvGrpSpPr/>
          <p:nvPr/>
        </p:nvGrpSpPr>
        <p:grpSpPr>
          <a:xfrm>
            <a:off x="830392" y="4169130"/>
            <a:ext cx="745763" cy="45826"/>
            <a:chOff x="4580561" y="2589004"/>
            <a:chExt cx="1064464" cy="25200"/>
          </a:xfrm>
        </p:grpSpPr>
        <p:sp>
          <p:nvSpPr>
            <p:cNvPr id="43" name="Google Shape;43;p3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34"/>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6" name="Google Shape;46;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7"/>
        <p:cNvGrpSpPr/>
        <p:nvPr/>
      </p:nvGrpSpPr>
      <p:grpSpPr>
        <a:xfrm>
          <a:off x="0" y="0"/>
          <a:ext cx="0" cy="0"/>
          <a:chOff x="0" y="0"/>
          <a:chExt cx="0" cy="0"/>
        </a:xfrm>
      </p:grpSpPr>
      <p:grpSp>
        <p:nvGrpSpPr>
          <p:cNvPr id="48" name="Google Shape;48;p35"/>
          <p:cNvGrpSpPr/>
          <p:nvPr/>
        </p:nvGrpSpPr>
        <p:grpSpPr>
          <a:xfrm>
            <a:off x="830392" y="4169130"/>
            <a:ext cx="745763" cy="45826"/>
            <a:chOff x="4580561" y="2589004"/>
            <a:chExt cx="1064464" cy="25200"/>
          </a:xfrm>
        </p:grpSpPr>
        <p:sp>
          <p:nvSpPr>
            <p:cNvPr id="49" name="Google Shape;49;p3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p35"/>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52" name="Google Shape;52;p35"/>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53" name="Google Shape;53;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hyperlink" Target="https://crl.ucsd.edu/experiments/ipnp/dataquery/querymini.php" TargetMode="Externa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729450" y="1322450"/>
            <a:ext cx="824945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dirty="0">
                <a:latin typeface="Calibri"/>
                <a:ea typeface="Calibri"/>
                <a:cs typeface="Calibri"/>
                <a:sym typeface="Calibri"/>
              </a:rPr>
              <a:t>Clinical Resources, Week 3: </a:t>
            </a:r>
            <a:br>
              <a:rPr lang="en-US" dirty="0">
                <a:latin typeface="Calibri"/>
                <a:ea typeface="Calibri"/>
                <a:cs typeface="Calibri"/>
                <a:sym typeface="Calibri"/>
              </a:rPr>
            </a:br>
            <a:r>
              <a:rPr lang="en-US" dirty="0">
                <a:latin typeface="Calibri"/>
                <a:ea typeface="Calibri"/>
                <a:cs typeface="Calibri"/>
                <a:sym typeface="Calibri"/>
              </a:rPr>
              <a:t>The importance of psycholinguistic variables in anomia assessment</a:t>
            </a:r>
            <a:endParaRPr dirty="0">
              <a:latin typeface="Calibri"/>
              <a:ea typeface="Calibri"/>
              <a:cs typeface="Calibri"/>
              <a:sym typeface="Calibri"/>
            </a:endParaRPr>
          </a:p>
        </p:txBody>
      </p:sp>
      <p:sp>
        <p:nvSpPr>
          <p:cNvPr id="59" name="Google Shape;59;p1"/>
          <p:cNvSpPr txBox="1">
            <a:spLocks noGrp="1"/>
          </p:cNvSpPr>
          <p:nvPr>
            <p:ph type="subTitle" idx="1"/>
          </p:nvPr>
        </p:nvSpPr>
        <p:spPr>
          <a:xfrm>
            <a:off x="729625" y="3541986"/>
            <a:ext cx="7688100" cy="140241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dirty="0">
                <a:latin typeface="Calibri"/>
                <a:ea typeface="Calibri"/>
                <a:cs typeface="Calibri"/>
                <a:sym typeface="Calibri"/>
              </a:rPr>
              <a:t>Marianne Casilio, MS, CCC/SLP</a:t>
            </a:r>
            <a:endParaRPr dirty="0">
              <a:latin typeface="Calibri"/>
              <a:ea typeface="Calibri"/>
              <a:cs typeface="Calibri"/>
              <a:sym typeface="Calibri"/>
            </a:endParaRPr>
          </a:p>
          <a:p>
            <a:pPr marL="0" lvl="0" indent="0" algn="l" rtl="0">
              <a:lnSpc>
                <a:spcPct val="100000"/>
              </a:lnSpc>
              <a:spcBef>
                <a:spcPts val="0"/>
              </a:spcBef>
              <a:spcAft>
                <a:spcPts val="0"/>
              </a:spcAft>
              <a:buSzPts val="1600"/>
              <a:buNone/>
            </a:pPr>
            <a:r>
              <a:rPr lang="en-US" dirty="0" err="1">
                <a:latin typeface="Calibri"/>
                <a:ea typeface="Calibri"/>
                <a:cs typeface="Calibri"/>
                <a:sym typeface="Calibri"/>
              </a:rPr>
              <a:t>Gerasimos</a:t>
            </a:r>
            <a:r>
              <a:rPr lang="en-US" dirty="0">
                <a:latin typeface="Calibri"/>
                <a:ea typeface="Calibri"/>
                <a:cs typeface="Calibri"/>
                <a:sym typeface="Calibri"/>
              </a:rPr>
              <a:t> Fergadiotis, PhD, CCC/SLP</a:t>
            </a:r>
            <a:endParaRPr dirty="0">
              <a:latin typeface="Calibri"/>
              <a:ea typeface="Calibri"/>
              <a:cs typeface="Calibri"/>
              <a:sym typeface="Calibri"/>
            </a:endParaRPr>
          </a:p>
          <a:p>
            <a:pPr marL="0" lvl="0" indent="0" algn="l" rtl="0">
              <a:lnSpc>
                <a:spcPct val="100000"/>
              </a:lnSpc>
              <a:spcBef>
                <a:spcPts val="0"/>
              </a:spcBef>
              <a:spcAft>
                <a:spcPts val="0"/>
              </a:spcAft>
              <a:buSzPts val="1600"/>
              <a:buNone/>
            </a:pPr>
            <a:endParaRPr dirty="0">
              <a:latin typeface="Calibri"/>
              <a:ea typeface="Calibri"/>
              <a:cs typeface="Calibri"/>
              <a:sym typeface="Calibri"/>
            </a:endParaRPr>
          </a:p>
          <a:p>
            <a:pPr marL="0" lvl="0" indent="0" algn="l" rtl="0">
              <a:lnSpc>
                <a:spcPct val="100000"/>
              </a:lnSpc>
              <a:spcBef>
                <a:spcPts val="0"/>
              </a:spcBef>
              <a:spcAft>
                <a:spcPts val="0"/>
              </a:spcAft>
              <a:buSzPts val="1600"/>
              <a:buNone/>
            </a:pPr>
            <a:endParaRPr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2C0568F5-F009-2345-B17E-1BD2E6840D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356"/>
    </mc:Choice>
    <mc:Fallback>
      <p:transition spd="slow" advTm="253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F140-D4DA-4841-A3DC-D4A7D9CE3642}"/>
              </a:ext>
            </a:extLst>
          </p:cNvPr>
          <p:cNvSpPr>
            <a:spLocks noGrp="1"/>
          </p:cNvSpPr>
          <p:nvPr>
            <p:ph type="title" idx="4294967295"/>
          </p:nvPr>
        </p:nvSpPr>
        <p:spPr>
          <a:xfrm>
            <a:off x="0" y="95412"/>
            <a:ext cx="8787538" cy="534987"/>
          </a:xfrm>
        </p:spPr>
        <p:txBody>
          <a:bodyPr/>
          <a:lstStyle/>
          <a:p>
            <a:r>
              <a:rPr lang="en-US" dirty="0">
                <a:latin typeface="Calibri" panose="020F0502020204030204" pitchFamily="34" charset="0"/>
                <a:cs typeface="Calibri" panose="020F0502020204030204" pitchFamily="34" charset="0"/>
              </a:rPr>
              <a:t>Other word production tasks: Length</a:t>
            </a:r>
          </a:p>
        </p:txBody>
      </p:sp>
      <p:sp>
        <p:nvSpPr>
          <p:cNvPr id="3" name="Text Placeholder 2">
            <a:extLst>
              <a:ext uri="{FF2B5EF4-FFF2-40B4-BE49-F238E27FC236}">
                <a16:creationId xmlns:a16="http://schemas.microsoft.com/office/drawing/2014/main" id="{F7BE3BD8-0DE9-074F-9349-20FA28BCE487}"/>
              </a:ext>
            </a:extLst>
          </p:cNvPr>
          <p:cNvSpPr>
            <a:spLocks noGrp="1"/>
          </p:cNvSpPr>
          <p:nvPr>
            <p:ph type="body" idx="4294967295"/>
          </p:nvPr>
        </p:nvSpPr>
        <p:spPr>
          <a:xfrm>
            <a:off x="-1" y="738295"/>
            <a:ext cx="8787539" cy="1841500"/>
          </a:xfrm>
        </p:spPr>
        <p:txBody>
          <a:bodyPr/>
          <a:lstStyle/>
          <a:p>
            <a:r>
              <a:rPr lang="en-US" sz="1800" dirty="0">
                <a:latin typeface="Calibri" panose="020F0502020204030204" pitchFamily="34" charset="0"/>
                <a:cs typeface="Calibri" panose="020F0502020204030204" pitchFamily="34" charset="0"/>
              </a:rPr>
              <a:t>Shorter words will be </a:t>
            </a:r>
            <a:r>
              <a:rPr lang="en-US" sz="1800" b="1" dirty="0">
                <a:latin typeface="Calibri" panose="020F0502020204030204" pitchFamily="34" charset="0"/>
                <a:cs typeface="Calibri" panose="020F0502020204030204" pitchFamily="34" charset="0"/>
              </a:rPr>
              <a:t>easier to repeat </a:t>
            </a:r>
            <a:r>
              <a:rPr lang="en-US" sz="1800" dirty="0">
                <a:latin typeface="Calibri" panose="020F0502020204030204" pitchFamily="34" charset="0"/>
                <a:cs typeface="Calibri" panose="020F0502020204030204" pitchFamily="34" charset="0"/>
              </a:rPr>
              <a:t>because of a </a:t>
            </a:r>
            <a:r>
              <a:rPr lang="en-US" sz="1800" b="1" dirty="0">
                <a:latin typeface="Calibri" panose="020F0502020204030204" pitchFamily="34" charset="0"/>
                <a:cs typeface="Calibri" panose="020F0502020204030204" pitchFamily="34" charset="0"/>
              </a:rPr>
              <a:t>decreased phonological load</a:t>
            </a:r>
            <a:br>
              <a:rPr lang="en-US" sz="1800" b="1"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Shorter words </a:t>
            </a:r>
            <a:r>
              <a:rPr lang="en-US" sz="1800" b="1" dirty="0">
                <a:latin typeface="Calibri" panose="020F0502020204030204" pitchFamily="34" charset="0"/>
                <a:cs typeface="Calibri" panose="020F0502020204030204" pitchFamily="34" charset="0"/>
              </a:rPr>
              <a:t>will not affect naming to definition </a:t>
            </a:r>
            <a:r>
              <a:rPr lang="en-US" sz="1800" dirty="0">
                <a:latin typeface="Calibri" panose="020F0502020204030204" pitchFamily="34" charset="0"/>
                <a:cs typeface="Calibri" panose="020F0502020204030204" pitchFamily="34" charset="0"/>
              </a:rPr>
              <a:t>because length </a:t>
            </a:r>
            <a:r>
              <a:rPr lang="en-US" sz="1800" b="1" dirty="0">
                <a:latin typeface="Calibri" panose="020F0502020204030204" pitchFamily="34" charset="0"/>
                <a:cs typeface="Calibri" panose="020F0502020204030204" pitchFamily="34" charset="0"/>
              </a:rPr>
              <a:t>does not decrease the lexical-semantic load required to do this task</a:t>
            </a:r>
            <a:endParaRPr lang="en-US" sz="1800" dirty="0">
              <a:latin typeface="Calibri" panose="020F0502020204030204" pitchFamily="34" charset="0"/>
              <a:cs typeface="Calibri" panose="020F0502020204030204" pitchFamily="34" charset="0"/>
            </a:endParaRPr>
          </a:p>
        </p:txBody>
      </p:sp>
      <p:sp>
        <p:nvSpPr>
          <p:cNvPr id="9" name="Google Shape;1011;p18">
            <a:extLst>
              <a:ext uri="{FF2B5EF4-FFF2-40B4-BE49-F238E27FC236}">
                <a16:creationId xmlns:a16="http://schemas.microsoft.com/office/drawing/2014/main" id="{0A21E5CA-7B31-194F-9CAA-9A827503E29B}"/>
              </a:ext>
            </a:extLst>
          </p:cNvPr>
          <p:cNvSpPr txBox="1"/>
          <p:nvPr/>
        </p:nvSpPr>
        <p:spPr>
          <a:xfrm>
            <a:off x="7689850" y="4494276"/>
            <a:ext cx="1454150"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Calibri"/>
                <a:ea typeface="Calibri"/>
                <a:cs typeface="Calibri"/>
                <a:sym typeface="Calibri"/>
              </a:rPr>
              <a:t>Length effect</a:t>
            </a:r>
            <a:endParaRPr dirty="0"/>
          </a:p>
        </p:txBody>
      </p:sp>
      <p:pic>
        <p:nvPicPr>
          <p:cNvPr id="7" name="Picture 6" descr="A picture containing chart&#10;&#10;Description automatically generated">
            <a:extLst>
              <a:ext uri="{FF2B5EF4-FFF2-40B4-BE49-F238E27FC236}">
                <a16:creationId xmlns:a16="http://schemas.microsoft.com/office/drawing/2014/main" id="{33912E07-D7CD-DC4F-8CF2-1CB6614D936F}"/>
              </a:ext>
            </a:extLst>
          </p:cNvPr>
          <p:cNvPicPr>
            <a:picLocks noChangeAspect="1"/>
          </p:cNvPicPr>
          <p:nvPr/>
        </p:nvPicPr>
        <p:blipFill>
          <a:blip r:embed="rId5"/>
          <a:stretch>
            <a:fillRect/>
          </a:stretch>
        </p:blipFill>
        <p:spPr>
          <a:xfrm>
            <a:off x="1060450" y="2687691"/>
            <a:ext cx="7023100" cy="1117600"/>
          </a:xfrm>
          <a:prstGeom prst="rect">
            <a:avLst/>
          </a:prstGeom>
        </p:spPr>
      </p:pic>
      <p:pic>
        <p:nvPicPr>
          <p:cNvPr id="4" name="Audio 3">
            <a:hlinkClick r:id="" action="ppaction://media"/>
            <a:extLst>
              <a:ext uri="{FF2B5EF4-FFF2-40B4-BE49-F238E27FC236}">
                <a16:creationId xmlns:a16="http://schemas.microsoft.com/office/drawing/2014/main" id="{7FDB5626-C5EA-2943-9305-E52D54E1C6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949770755"/>
      </p:ext>
    </p:extLst>
  </p:cSld>
  <p:clrMapOvr>
    <a:masterClrMapping/>
  </p:clrMapOvr>
  <mc:AlternateContent xmlns:mc="http://schemas.openxmlformats.org/markup-compatibility/2006">
    <mc:Choice xmlns:p14="http://schemas.microsoft.com/office/powerpoint/2010/main" Requires="p14">
      <p:transition spd="slow" p14:dur="2000" advTm="24856"/>
    </mc:Choice>
    <mc:Fallback>
      <p:transition spd="slow" advTm="24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F140-D4DA-4841-A3DC-D4A7D9CE3642}"/>
              </a:ext>
            </a:extLst>
          </p:cNvPr>
          <p:cNvSpPr>
            <a:spLocks noGrp="1"/>
          </p:cNvSpPr>
          <p:nvPr>
            <p:ph type="title" idx="4294967295"/>
          </p:nvPr>
        </p:nvSpPr>
        <p:spPr>
          <a:xfrm>
            <a:off x="0" y="95412"/>
            <a:ext cx="7689850" cy="534987"/>
          </a:xfrm>
        </p:spPr>
        <p:txBody>
          <a:bodyPr/>
          <a:lstStyle/>
          <a:p>
            <a:r>
              <a:rPr lang="en-US" dirty="0">
                <a:latin typeface="Calibri" panose="020F0502020204030204" pitchFamily="34" charset="0"/>
                <a:cs typeface="Calibri" panose="020F0502020204030204" pitchFamily="34" charset="0"/>
              </a:rPr>
              <a:t>Picture naming: Lexicality</a:t>
            </a:r>
          </a:p>
        </p:txBody>
      </p:sp>
      <p:sp>
        <p:nvSpPr>
          <p:cNvPr id="3" name="Text Placeholder 2">
            <a:extLst>
              <a:ext uri="{FF2B5EF4-FFF2-40B4-BE49-F238E27FC236}">
                <a16:creationId xmlns:a16="http://schemas.microsoft.com/office/drawing/2014/main" id="{F7BE3BD8-0DE9-074F-9349-20FA28BCE487}"/>
              </a:ext>
            </a:extLst>
          </p:cNvPr>
          <p:cNvSpPr>
            <a:spLocks noGrp="1"/>
          </p:cNvSpPr>
          <p:nvPr>
            <p:ph type="body" idx="4294967295"/>
          </p:nvPr>
        </p:nvSpPr>
        <p:spPr>
          <a:xfrm>
            <a:off x="-1" y="738295"/>
            <a:ext cx="8663553" cy="1841500"/>
          </a:xfrm>
        </p:spPr>
        <p:txBody>
          <a:bodyPr/>
          <a:lstStyle/>
          <a:p>
            <a:r>
              <a:rPr lang="en-US" sz="1800" dirty="0">
                <a:latin typeface="Calibri" panose="020F0502020204030204" pitchFamily="34" charset="0"/>
                <a:cs typeface="Calibri" panose="020F0502020204030204" pitchFamily="34" charset="0"/>
              </a:rPr>
              <a:t>While lexicality </a:t>
            </a:r>
            <a:r>
              <a:rPr lang="en-US" sz="1800" b="1" dirty="0">
                <a:latin typeface="Calibri" panose="020F0502020204030204" pitchFamily="34" charset="0"/>
                <a:cs typeface="Calibri" panose="020F0502020204030204" pitchFamily="34" charset="0"/>
              </a:rPr>
              <a:t>is not manipulated on a picture naming task</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nonlexical</a:t>
            </a:r>
            <a:r>
              <a:rPr lang="en-US" sz="1800" dirty="0">
                <a:latin typeface="Calibri" panose="020F0502020204030204" pitchFamily="34" charset="0"/>
                <a:cs typeface="Calibri" panose="020F0502020204030204" pitchFamily="34" charset="0"/>
              </a:rPr>
              <a:t> responses </a:t>
            </a:r>
            <a:r>
              <a:rPr lang="en-US" sz="1800" b="1" dirty="0">
                <a:latin typeface="Calibri" panose="020F0502020204030204" pitchFamily="34" charset="0"/>
                <a:cs typeface="Calibri" panose="020F0502020204030204" pitchFamily="34" charset="0"/>
              </a:rPr>
              <a:t>reveal a phonological processing deficit </a:t>
            </a:r>
            <a:r>
              <a:rPr lang="en-US" sz="1800" dirty="0">
                <a:latin typeface="Calibri" panose="020F0502020204030204" pitchFamily="34" charset="0"/>
                <a:cs typeface="Calibri" panose="020F0502020204030204" pitchFamily="34" charset="0"/>
              </a:rPr>
              <a:t>because lexical-semantic processing only involves </a:t>
            </a:r>
            <a:r>
              <a:rPr lang="en-US" sz="1800" b="1" dirty="0">
                <a:latin typeface="Calibri" panose="020F0502020204030204" pitchFamily="34" charset="0"/>
                <a:cs typeface="Calibri" panose="020F0502020204030204" pitchFamily="34" charset="0"/>
              </a:rPr>
              <a:t>access to</a:t>
            </a:r>
            <a:r>
              <a:rPr lang="en-US" sz="1800" dirty="0">
                <a:latin typeface="Calibri" panose="020F0502020204030204" pitchFamily="34" charset="0"/>
                <a:cs typeface="Calibri" panose="020F0502020204030204" pitchFamily="34" charset="0"/>
              </a:rPr>
              <a:t> </a:t>
            </a:r>
            <a:r>
              <a:rPr lang="en-US" sz="1800" b="1" dirty="0">
                <a:latin typeface="Calibri" panose="020F0502020204030204" pitchFamily="34" charset="0"/>
                <a:cs typeface="Calibri" panose="020F0502020204030204" pitchFamily="34" charset="0"/>
              </a:rPr>
              <a:t>real words</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What if a </a:t>
            </a:r>
            <a:r>
              <a:rPr lang="en-US" sz="1800" dirty="0" err="1">
                <a:latin typeface="Calibri" panose="020F0502020204030204" pitchFamily="34" charset="0"/>
                <a:cs typeface="Calibri" panose="020F0502020204030204" pitchFamily="34" charset="0"/>
              </a:rPr>
              <a:t>nonlexical</a:t>
            </a:r>
            <a:r>
              <a:rPr lang="en-US" sz="1800" dirty="0">
                <a:latin typeface="Calibri" panose="020F0502020204030204" pitchFamily="34" charset="0"/>
                <a:cs typeface="Calibri" panose="020F0502020204030204" pitchFamily="34" charset="0"/>
              </a:rPr>
              <a:t> response also suggests a lexical-semantic deficit?</a:t>
            </a:r>
          </a:p>
        </p:txBody>
      </p:sp>
      <p:pic>
        <p:nvPicPr>
          <p:cNvPr id="5" name="Picture 4" descr="Chart, bubble chart&#10;&#10;Description automatically generated">
            <a:extLst>
              <a:ext uri="{FF2B5EF4-FFF2-40B4-BE49-F238E27FC236}">
                <a16:creationId xmlns:a16="http://schemas.microsoft.com/office/drawing/2014/main" id="{0F43E948-9E6C-F94B-A6F6-88747385B4F6}"/>
              </a:ext>
            </a:extLst>
          </p:cNvPr>
          <p:cNvPicPr>
            <a:picLocks noChangeAspect="1"/>
          </p:cNvPicPr>
          <p:nvPr/>
        </p:nvPicPr>
        <p:blipFill>
          <a:blip r:embed="rId5"/>
          <a:stretch>
            <a:fillRect/>
          </a:stretch>
        </p:blipFill>
        <p:spPr>
          <a:xfrm>
            <a:off x="1098550" y="2579795"/>
            <a:ext cx="6946900" cy="1701800"/>
          </a:xfrm>
          <a:prstGeom prst="rect">
            <a:avLst/>
          </a:prstGeom>
        </p:spPr>
      </p:pic>
      <p:pic>
        <p:nvPicPr>
          <p:cNvPr id="4" name="Audio 3">
            <a:hlinkClick r:id="" action="ppaction://media"/>
            <a:extLst>
              <a:ext uri="{FF2B5EF4-FFF2-40B4-BE49-F238E27FC236}">
                <a16:creationId xmlns:a16="http://schemas.microsoft.com/office/drawing/2014/main" id="{285012D6-B089-B144-90E0-E553B687B87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777365980"/>
      </p:ext>
    </p:extLst>
  </p:cSld>
  <p:clrMapOvr>
    <a:masterClrMapping/>
  </p:clrMapOvr>
  <mc:AlternateContent xmlns:mc="http://schemas.openxmlformats.org/markup-compatibility/2006">
    <mc:Choice xmlns:p14="http://schemas.microsoft.com/office/powerpoint/2010/main" Requires="p14">
      <p:transition spd="slow" p14:dur="2000" advTm="54862"/>
    </mc:Choice>
    <mc:Fallback>
      <p:transition spd="slow" advTm="54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F140-D4DA-4841-A3DC-D4A7D9CE3642}"/>
              </a:ext>
            </a:extLst>
          </p:cNvPr>
          <p:cNvSpPr>
            <a:spLocks noGrp="1"/>
          </p:cNvSpPr>
          <p:nvPr>
            <p:ph type="title" idx="4294967295"/>
          </p:nvPr>
        </p:nvSpPr>
        <p:spPr>
          <a:xfrm>
            <a:off x="0" y="95412"/>
            <a:ext cx="7689850" cy="534987"/>
          </a:xfrm>
        </p:spPr>
        <p:txBody>
          <a:bodyPr/>
          <a:lstStyle/>
          <a:p>
            <a:r>
              <a:rPr lang="en-US" dirty="0">
                <a:latin typeface="Calibri" panose="020F0502020204030204" pitchFamily="34" charset="0"/>
                <a:cs typeface="Calibri" panose="020F0502020204030204" pitchFamily="34" charset="0"/>
              </a:rPr>
              <a:t>Other word production tasks: Lexicality</a:t>
            </a:r>
          </a:p>
        </p:txBody>
      </p:sp>
      <p:sp>
        <p:nvSpPr>
          <p:cNvPr id="3" name="Text Placeholder 2">
            <a:extLst>
              <a:ext uri="{FF2B5EF4-FFF2-40B4-BE49-F238E27FC236}">
                <a16:creationId xmlns:a16="http://schemas.microsoft.com/office/drawing/2014/main" id="{F7BE3BD8-0DE9-074F-9349-20FA28BCE487}"/>
              </a:ext>
            </a:extLst>
          </p:cNvPr>
          <p:cNvSpPr>
            <a:spLocks noGrp="1"/>
          </p:cNvSpPr>
          <p:nvPr>
            <p:ph type="body" idx="4294967295"/>
          </p:nvPr>
        </p:nvSpPr>
        <p:spPr>
          <a:xfrm>
            <a:off x="-1" y="738295"/>
            <a:ext cx="8865032" cy="1841500"/>
          </a:xfrm>
        </p:spPr>
        <p:txBody>
          <a:bodyPr/>
          <a:lstStyle/>
          <a:p>
            <a:r>
              <a:rPr lang="en-US" sz="1800" dirty="0">
                <a:latin typeface="Calibri" panose="020F0502020204030204" pitchFamily="34" charset="0"/>
                <a:cs typeface="Calibri" panose="020F0502020204030204" pitchFamily="34" charset="0"/>
              </a:rPr>
              <a:t>Lexical words are </a:t>
            </a:r>
            <a:r>
              <a:rPr lang="en-US" sz="1800" b="1" dirty="0">
                <a:latin typeface="Calibri" panose="020F0502020204030204" pitchFamily="34" charset="0"/>
                <a:cs typeface="Calibri" panose="020F0502020204030204" pitchFamily="34" charset="0"/>
              </a:rPr>
              <a:t>easier to repeat </a:t>
            </a:r>
            <a:r>
              <a:rPr lang="en-US" sz="1800" dirty="0">
                <a:latin typeface="Calibri" panose="020F0502020204030204" pitchFamily="34" charset="0"/>
                <a:cs typeface="Calibri" panose="020F0502020204030204" pitchFamily="34" charset="0"/>
              </a:rPr>
              <a:t>because of </a:t>
            </a:r>
            <a:r>
              <a:rPr lang="en-US" sz="1800" b="1" dirty="0">
                <a:latin typeface="Calibri" panose="020F0502020204030204" pitchFamily="34" charset="0"/>
                <a:cs typeface="Calibri" panose="020F0502020204030204" pitchFamily="34" charset="0"/>
              </a:rPr>
              <a:t>reliance of lexical-semantic information</a:t>
            </a:r>
            <a:r>
              <a:rPr lang="en-US" sz="1800" dirty="0">
                <a:latin typeface="Calibri" panose="020F0502020204030204" pitchFamily="34" charset="0"/>
                <a:cs typeface="Calibri" panose="020F0502020204030204" pitchFamily="34" charset="0"/>
              </a:rPr>
              <a:t>; </a:t>
            </a:r>
            <a:r>
              <a:rPr lang="en-US" sz="1800" dirty="0" err="1">
                <a:latin typeface="Calibri" panose="020F0502020204030204" pitchFamily="34" charset="0"/>
                <a:cs typeface="Calibri" panose="020F0502020204030204" pitchFamily="34" charset="0"/>
              </a:rPr>
              <a:t>nonlexical</a:t>
            </a:r>
            <a:r>
              <a:rPr lang="en-US" sz="1800" dirty="0">
                <a:latin typeface="Calibri" panose="020F0502020204030204" pitchFamily="34" charset="0"/>
                <a:cs typeface="Calibri" panose="020F0502020204030204" pitchFamily="34" charset="0"/>
              </a:rPr>
              <a:t> words are </a:t>
            </a:r>
            <a:r>
              <a:rPr lang="en-US" sz="1800" b="1" dirty="0">
                <a:latin typeface="Calibri" panose="020F0502020204030204" pitchFamily="34" charset="0"/>
                <a:cs typeface="Calibri" panose="020F0502020204030204" pitchFamily="34" charset="0"/>
              </a:rPr>
              <a:t>harder to repeat</a:t>
            </a:r>
            <a:r>
              <a:rPr lang="en-US" sz="1800" dirty="0">
                <a:latin typeface="Calibri" panose="020F0502020204030204" pitchFamily="34" charset="0"/>
                <a:cs typeface="Calibri" panose="020F0502020204030204" pitchFamily="34" charset="0"/>
              </a:rPr>
              <a:t> because this information does not exist</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Lexicality </a:t>
            </a:r>
            <a:r>
              <a:rPr lang="en-US" sz="1800" b="1" dirty="0">
                <a:latin typeface="Calibri" panose="020F0502020204030204" pitchFamily="34" charset="0"/>
                <a:cs typeface="Calibri" panose="020F0502020204030204" pitchFamily="34" charset="0"/>
              </a:rPr>
              <a:t>cannot be manipulated for naming to definition</a:t>
            </a:r>
            <a:endParaRPr lang="en-US" sz="1800" dirty="0">
              <a:latin typeface="Calibri" panose="020F0502020204030204" pitchFamily="34" charset="0"/>
              <a:cs typeface="Calibri" panose="020F0502020204030204" pitchFamily="34" charset="0"/>
            </a:endParaRPr>
          </a:p>
        </p:txBody>
      </p:sp>
      <p:sp>
        <p:nvSpPr>
          <p:cNvPr id="6" name="Google Shape;1011;p18">
            <a:extLst>
              <a:ext uri="{FF2B5EF4-FFF2-40B4-BE49-F238E27FC236}">
                <a16:creationId xmlns:a16="http://schemas.microsoft.com/office/drawing/2014/main" id="{2954D32A-21AC-484B-A4C5-8C4DAA07BC0D}"/>
              </a:ext>
            </a:extLst>
          </p:cNvPr>
          <p:cNvSpPr txBox="1"/>
          <p:nvPr/>
        </p:nvSpPr>
        <p:spPr>
          <a:xfrm>
            <a:off x="7689850" y="4494276"/>
            <a:ext cx="1453896"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Calibri"/>
                <a:ea typeface="Calibri"/>
                <a:cs typeface="Calibri"/>
                <a:sym typeface="Calibri"/>
              </a:rPr>
              <a:t>Lexicality effect</a:t>
            </a:r>
            <a:endParaRPr dirty="0"/>
          </a:p>
        </p:txBody>
      </p:sp>
      <p:pic>
        <p:nvPicPr>
          <p:cNvPr id="7" name="Picture 6" descr="Graphical user interface, application&#10;&#10;Description automatically generated">
            <a:extLst>
              <a:ext uri="{FF2B5EF4-FFF2-40B4-BE49-F238E27FC236}">
                <a16:creationId xmlns:a16="http://schemas.microsoft.com/office/drawing/2014/main" id="{8D957200-FA4D-0B47-8618-41AE9E87F63A}"/>
              </a:ext>
            </a:extLst>
          </p:cNvPr>
          <p:cNvPicPr>
            <a:picLocks noChangeAspect="1"/>
          </p:cNvPicPr>
          <p:nvPr/>
        </p:nvPicPr>
        <p:blipFill>
          <a:blip r:embed="rId5"/>
          <a:stretch>
            <a:fillRect/>
          </a:stretch>
        </p:blipFill>
        <p:spPr>
          <a:xfrm>
            <a:off x="1098550" y="2687691"/>
            <a:ext cx="6946900" cy="1117600"/>
          </a:xfrm>
          <a:prstGeom prst="rect">
            <a:avLst/>
          </a:prstGeom>
        </p:spPr>
      </p:pic>
      <p:pic>
        <p:nvPicPr>
          <p:cNvPr id="4" name="Audio 3">
            <a:hlinkClick r:id="" action="ppaction://media"/>
            <a:extLst>
              <a:ext uri="{FF2B5EF4-FFF2-40B4-BE49-F238E27FC236}">
                <a16:creationId xmlns:a16="http://schemas.microsoft.com/office/drawing/2014/main" id="{F158307C-6738-8848-A6C2-5D22B40917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09291533"/>
      </p:ext>
    </p:extLst>
  </p:cSld>
  <p:clrMapOvr>
    <a:masterClrMapping/>
  </p:clrMapOvr>
  <mc:AlternateContent xmlns:mc="http://schemas.openxmlformats.org/markup-compatibility/2006">
    <mc:Choice xmlns:p14="http://schemas.microsoft.com/office/powerpoint/2010/main" Requires="p14">
      <p:transition spd="slow" p14:dur="2000" advTm="56956"/>
    </mc:Choice>
    <mc:Fallback>
      <p:transition spd="slow" advTm="56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22"/>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None/>
            </a:pPr>
            <a:r>
              <a:rPr lang="en-US" dirty="0">
                <a:latin typeface="Calibri" panose="020F0502020204030204" pitchFamily="34" charset="0"/>
                <a:cs typeface="Calibri" panose="020F0502020204030204" pitchFamily="34" charset="0"/>
              </a:rPr>
              <a:t>Clinical assessment applications</a:t>
            </a:r>
            <a:endParaRPr dirty="0">
              <a:latin typeface="Calibri" panose="020F0502020204030204" pitchFamily="34" charset="0"/>
              <a:cs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5DF3A9C9-4642-B74D-8C8E-A5867C5577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237"/>
    </mc:Choice>
    <mc:Fallback>
      <p:transition spd="slow" advTm="17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aphicFrame>
        <p:nvGraphicFramePr>
          <p:cNvPr id="1174" name="Google Shape;1174;p23"/>
          <p:cNvGraphicFramePr/>
          <p:nvPr>
            <p:extLst>
              <p:ext uri="{D42A27DB-BD31-4B8C-83A1-F6EECF244321}">
                <p14:modId xmlns:p14="http://schemas.microsoft.com/office/powerpoint/2010/main" val="530635605"/>
              </p:ext>
            </p:extLst>
          </p:nvPr>
        </p:nvGraphicFramePr>
        <p:xfrm>
          <a:off x="878797" y="1476061"/>
          <a:ext cx="6882875" cy="3167250"/>
        </p:xfrm>
        <a:graphic>
          <a:graphicData uri="http://schemas.openxmlformats.org/drawingml/2006/table">
            <a:tbl>
              <a:tblPr>
                <a:noFill/>
                <a:tableStyleId>{0AEE222F-17F3-4400-8CDA-33694152557E}</a:tableStyleId>
              </a:tblPr>
              <a:tblGrid>
                <a:gridCol w="2643705">
                  <a:extLst>
                    <a:ext uri="{9D8B030D-6E8A-4147-A177-3AD203B41FA5}">
                      <a16:colId xmlns:a16="http://schemas.microsoft.com/office/drawing/2014/main" val="20000"/>
                    </a:ext>
                  </a:extLst>
                </a:gridCol>
                <a:gridCol w="1618539">
                  <a:extLst>
                    <a:ext uri="{9D8B030D-6E8A-4147-A177-3AD203B41FA5}">
                      <a16:colId xmlns:a16="http://schemas.microsoft.com/office/drawing/2014/main" val="20001"/>
                    </a:ext>
                  </a:extLst>
                </a:gridCol>
                <a:gridCol w="1666148">
                  <a:extLst>
                    <a:ext uri="{9D8B030D-6E8A-4147-A177-3AD203B41FA5}">
                      <a16:colId xmlns:a16="http://schemas.microsoft.com/office/drawing/2014/main" val="20002"/>
                    </a:ext>
                  </a:extLst>
                </a:gridCol>
                <a:gridCol w="954483">
                  <a:extLst>
                    <a:ext uri="{9D8B030D-6E8A-4147-A177-3AD203B41FA5}">
                      <a16:colId xmlns:a16="http://schemas.microsoft.com/office/drawing/2014/main" val="20003"/>
                    </a:ext>
                  </a:extLst>
                </a:gridCol>
              </a:tblGrid>
              <a:tr h="781875">
                <a:tc>
                  <a:txBody>
                    <a:bodyPr/>
                    <a:lstStyle/>
                    <a:p>
                      <a:pPr marL="0" marR="0" lvl="0" indent="0" algn="l" rtl="0">
                        <a:lnSpc>
                          <a:spcPct val="100000"/>
                        </a:lnSpc>
                        <a:spcBef>
                          <a:spcPts val="0"/>
                        </a:spcBef>
                        <a:spcAft>
                          <a:spcPts val="0"/>
                        </a:spcAft>
                        <a:buNone/>
                      </a:pPr>
                      <a:r>
                        <a:rPr lang="en-US" sz="2000" b="0" i="1" u="none" strike="noStrike" cap="none" dirty="0">
                          <a:solidFill>
                            <a:srgbClr val="000000"/>
                          </a:solidFill>
                          <a:latin typeface="Calibri"/>
                          <a:ea typeface="Calibri"/>
                          <a:cs typeface="Calibri"/>
                          <a:sym typeface="Calibri"/>
                        </a:rPr>
                        <a:t>Level of </a:t>
                      </a:r>
                      <a:br>
                        <a:rPr lang="en-US" sz="2000" b="0" i="1" u="none" strike="noStrike" cap="none" dirty="0">
                          <a:solidFill>
                            <a:srgbClr val="000000"/>
                          </a:solidFill>
                          <a:latin typeface="Calibri"/>
                          <a:ea typeface="Calibri"/>
                          <a:cs typeface="Calibri"/>
                          <a:sym typeface="Calibri"/>
                        </a:rPr>
                      </a:br>
                      <a:r>
                        <a:rPr lang="en-US" sz="2000" b="0" i="1" u="none" strike="noStrike" cap="none" dirty="0">
                          <a:solidFill>
                            <a:srgbClr val="000000"/>
                          </a:solidFill>
                          <a:latin typeface="Calibri"/>
                          <a:ea typeface="Calibri"/>
                          <a:cs typeface="Calibri"/>
                          <a:sym typeface="Calibri"/>
                        </a:rPr>
                        <a:t>Impairment</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US" sz="2000" b="0" i="1" u="none" strike="noStrike" cap="none" dirty="0">
                          <a:solidFill>
                            <a:srgbClr val="000000"/>
                          </a:solidFill>
                          <a:latin typeface="Calibri"/>
                          <a:cs typeface="Calibri"/>
                          <a:sym typeface="Calibri"/>
                        </a:rPr>
                        <a:t>Psycholinguistic effect</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95125">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Frequency effect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Imageability effect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Length effect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95125">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Step 1: Lexical-semantic processing</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795125">
                <a:tc>
                  <a:txBody>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Step 2: Phonological processing</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75" name="Google Shape;1175;p23"/>
          <p:cNvSpPr txBox="1"/>
          <p:nvPr/>
        </p:nvSpPr>
        <p:spPr>
          <a:xfrm>
            <a:off x="305354" y="229994"/>
            <a:ext cx="4607609"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Calibri"/>
                <a:ea typeface="Calibri"/>
                <a:cs typeface="Calibri"/>
                <a:sym typeface="Calibri"/>
              </a:rPr>
              <a:t>Manipulating psycholinguistic variables allows you to further test hypotheses regarding the location and degree of impairment.</a:t>
            </a:r>
            <a:endParaRPr dirty="0"/>
          </a:p>
        </p:txBody>
      </p:sp>
      <p:pic>
        <p:nvPicPr>
          <p:cNvPr id="1176" name="Google Shape;1176;p23"/>
          <p:cNvPicPr preferRelativeResize="0"/>
          <p:nvPr/>
        </p:nvPicPr>
        <p:blipFill rotWithShape="1">
          <a:blip r:embed="rId5">
            <a:alphaModFix/>
          </a:blip>
          <a:srcRect/>
          <a:stretch/>
        </p:blipFill>
        <p:spPr>
          <a:xfrm>
            <a:off x="5526155" y="229994"/>
            <a:ext cx="3312491" cy="1720136"/>
          </a:xfrm>
          <a:prstGeom prst="rect">
            <a:avLst/>
          </a:prstGeom>
          <a:noFill/>
          <a:ln>
            <a:noFill/>
          </a:ln>
        </p:spPr>
      </p:pic>
      <p:sp>
        <p:nvSpPr>
          <p:cNvPr id="5" name="Google Shape;1011;p18">
            <a:extLst>
              <a:ext uri="{FF2B5EF4-FFF2-40B4-BE49-F238E27FC236}">
                <a16:creationId xmlns:a16="http://schemas.microsoft.com/office/drawing/2014/main" id="{E80AA58E-38F8-8844-BC92-C84293BEBE7C}"/>
              </a:ext>
            </a:extLst>
          </p:cNvPr>
          <p:cNvSpPr txBox="1"/>
          <p:nvPr/>
        </p:nvSpPr>
        <p:spPr>
          <a:xfrm>
            <a:off x="4072411" y="4749118"/>
            <a:ext cx="1681103" cy="46634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Picture naming</a:t>
            </a:r>
            <a:endParaRPr sz="2000" dirty="0"/>
          </a:p>
        </p:txBody>
      </p:sp>
      <p:pic>
        <p:nvPicPr>
          <p:cNvPr id="2" name="Audio 1">
            <a:hlinkClick r:id="" action="ppaction://media"/>
            <a:extLst>
              <a:ext uri="{FF2B5EF4-FFF2-40B4-BE49-F238E27FC236}">
                <a16:creationId xmlns:a16="http://schemas.microsoft.com/office/drawing/2014/main" id="{75341D9F-9A63-1C46-93BA-31BCB97A8AE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4785"/>
    </mc:Choice>
    <mc:Fallback>
      <p:transition spd="slow" advTm="747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aphicFrame>
        <p:nvGraphicFramePr>
          <p:cNvPr id="1174" name="Google Shape;1174;p23"/>
          <p:cNvGraphicFramePr/>
          <p:nvPr>
            <p:extLst>
              <p:ext uri="{D42A27DB-BD31-4B8C-83A1-F6EECF244321}">
                <p14:modId xmlns:p14="http://schemas.microsoft.com/office/powerpoint/2010/main" val="2376737235"/>
              </p:ext>
            </p:extLst>
          </p:nvPr>
        </p:nvGraphicFramePr>
        <p:xfrm>
          <a:off x="878797" y="1476061"/>
          <a:ext cx="5928392" cy="3167250"/>
        </p:xfrm>
        <a:graphic>
          <a:graphicData uri="http://schemas.openxmlformats.org/drawingml/2006/table">
            <a:tbl>
              <a:tblPr>
                <a:noFill/>
                <a:tableStyleId>{0AEE222F-17F3-4400-8CDA-33694152557E}</a:tableStyleId>
              </a:tblPr>
              <a:tblGrid>
                <a:gridCol w="2643705">
                  <a:extLst>
                    <a:ext uri="{9D8B030D-6E8A-4147-A177-3AD203B41FA5}">
                      <a16:colId xmlns:a16="http://schemas.microsoft.com/office/drawing/2014/main" val="20000"/>
                    </a:ext>
                  </a:extLst>
                </a:gridCol>
                <a:gridCol w="1618539">
                  <a:extLst>
                    <a:ext uri="{9D8B030D-6E8A-4147-A177-3AD203B41FA5}">
                      <a16:colId xmlns:a16="http://schemas.microsoft.com/office/drawing/2014/main" val="20001"/>
                    </a:ext>
                  </a:extLst>
                </a:gridCol>
                <a:gridCol w="1666148">
                  <a:extLst>
                    <a:ext uri="{9D8B030D-6E8A-4147-A177-3AD203B41FA5}">
                      <a16:colId xmlns:a16="http://schemas.microsoft.com/office/drawing/2014/main" val="20002"/>
                    </a:ext>
                  </a:extLst>
                </a:gridCol>
              </a:tblGrid>
              <a:tr h="781875">
                <a:tc>
                  <a:txBody>
                    <a:bodyPr/>
                    <a:lstStyle/>
                    <a:p>
                      <a:pPr marL="0" marR="0" lvl="0" indent="0" algn="l" rtl="0">
                        <a:lnSpc>
                          <a:spcPct val="100000"/>
                        </a:lnSpc>
                        <a:spcBef>
                          <a:spcPts val="0"/>
                        </a:spcBef>
                        <a:spcAft>
                          <a:spcPts val="0"/>
                        </a:spcAft>
                        <a:buNone/>
                      </a:pPr>
                      <a:r>
                        <a:rPr lang="en-US" sz="2000" b="0" i="1" u="none" strike="noStrike" cap="none" dirty="0">
                          <a:solidFill>
                            <a:srgbClr val="000000"/>
                          </a:solidFill>
                          <a:latin typeface="Calibri"/>
                          <a:ea typeface="Calibri"/>
                          <a:cs typeface="Calibri"/>
                          <a:sym typeface="Calibri"/>
                        </a:rPr>
                        <a:t>Level of </a:t>
                      </a:r>
                      <a:br>
                        <a:rPr lang="en-US" sz="2000" b="0" i="1" u="none" strike="noStrike" cap="none" dirty="0">
                          <a:solidFill>
                            <a:srgbClr val="000000"/>
                          </a:solidFill>
                          <a:latin typeface="Calibri"/>
                          <a:ea typeface="Calibri"/>
                          <a:cs typeface="Calibri"/>
                          <a:sym typeface="Calibri"/>
                        </a:rPr>
                      </a:br>
                      <a:r>
                        <a:rPr lang="en-US" sz="2000" b="0" i="1" u="none" strike="noStrike" cap="none" dirty="0">
                          <a:solidFill>
                            <a:srgbClr val="000000"/>
                          </a:solidFill>
                          <a:latin typeface="Calibri"/>
                          <a:ea typeface="Calibri"/>
                          <a:cs typeface="Calibri"/>
                          <a:sym typeface="Calibri"/>
                        </a:rPr>
                        <a:t>Impairment</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US" sz="2000" b="0" i="1" u="none" strike="noStrike" cap="none" dirty="0">
                          <a:solidFill>
                            <a:srgbClr val="000000"/>
                          </a:solidFill>
                          <a:latin typeface="Calibri"/>
                          <a:cs typeface="Calibri"/>
                          <a:sym typeface="Calibri"/>
                        </a:rPr>
                        <a:t>Psycholinguistic effect</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795125">
                <a:tc>
                  <a:txBody>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 </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Frequency effect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Imageability effect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95125">
                <a:tc>
                  <a:txBody>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Step 1: Lexical-semantic processing</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795125">
                <a:tc>
                  <a:txBody>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Step 2: Phonological processing</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75" name="Google Shape;1175;p23"/>
          <p:cNvSpPr txBox="1"/>
          <p:nvPr/>
        </p:nvSpPr>
        <p:spPr>
          <a:xfrm>
            <a:off x="305354" y="229994"/>
            <a:ext cx="4607609"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Calibri"/>
                <a:ea typeface="Calibri"/>
                <a:cs typeface="Calibri"/>
                <a:sym typeface="Calibri"/>
              </a:rPr>
              <a:t>Manipulating psycholinguistic variables allows you to further test hypotheses regarding the location and degree of impairment.</a:t>
            </a:r>
            <a:endParaRPr dirty="0"/>
          </a:p>
        </p:txBody>
      </p:sp>
      <p:pic>
        <p:nvPicPr>
          <p:cNvPr id="1176" name="Google Shape;1176;p23"/>
          <p:cNvPicPr preferRelativeResize="0"/>
          <p:nvPr/>
        </p:nvPicPr>
        <p:blipFill rotWithShape="1">
          <a:blip r:embed="rId5">
            <a:alphaModFix/>
          </a:blip>
          <a:srcRect/>
          <a:stretch/>
        </p:blipFill>
        <p:spPr>
          <a:xfrm>
            <a:off x="5526155" y="229994"/>
            <a:ext cx="3312491" cy="1720136"/>
          </a:xfrm>
          <a:prstGeom prst="rect">
            <a:avLst/>
          </a:prstGeom>
          <a:noFill/>
          <a:ln>
            <a:noFill/>
          </a:ln>
        </p:spPr>
      </p:pic>
      <p:sp>
        <p:nvSpPr>
          <p:cNvPr id="5" name="Google Shape;1011;p18">
            <a:extLst>
              <a:ext uri="{FF2B5EF4-FFF2-40B4-BE49-F238E27FC236}">
                <a16:creationId xmlns:a16="http://schemas.microsoft.com/office/drawing/2014/main" id="{E80AA58E-38F8-8844-BC92-C84293BEBE7C}"/>
              </a:ext>
            </a:extLst>
          </p:cNvPr>
          <p:cNvSpPr txBox="1"/>
          <p:nvPr/>
        </p:nvSpPr>
        <p:spPr>
          <a:xfrm>
            <a:off x="2306855" y="4781443"/>
            <a:ext cx="5212216" cy="369291"/>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Other word production tasks: Naming to definition</a:t>
            </a:r>
            <a:endParaRPr sz="2000" dirty="0"/>
          </a:p>
        </p:txBody>
      </p:sp>
      <p:pic>
        <p:nvPicPr>
          <p:cNvPr id="2" name="Audio 1">
            <a:hlinkClick r:id="" action="ppaction://media"/>
            <a:extLst>
              <a:ext uri="{FF2B5EF4-FFF2-40B4-BE49-F238E27FC236}">
                <a16:creationId xmlns:a16="http://schemas.microsoft.com/office/drawing/2014/main" id="{8E3F6268-6AAC-6245-9420-0B84AD90A1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464802505"/>
      </p:ext>
    </p:extLst>
  </p:cSld>
  <p:clrMapOvr>
    <a:masterClrMapping/>
  </p:clrMapOvr>
  <mc:AlternateContent xmlns:mc="http://schemas.openxmlformats.org/markup-compatibility/2006">
    <mc:Choice xmlns:p14="http://schemas.microsoft.com/office/powerpoint/2010/main" Requires="p14">
      <p:transition spd="slow" p14:dur="2000" advTm="26767"/>
    </mc:Choice>
    <mc:Fallback>
      <p:transition spd="slow" advTm="267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aphicFrame>
        <p:nvGraphicFramePr>
          <p:cNvPr id="1174" name="Google Shape;1174;p23"/>
          <p:cNvGraphicFramePr/>
          <p:nvPr>
            <p:extLst>
              <p:ext uri="{D42A27DB-BD31-4B8C-83A1-F6EECF244321}">
                <p14:modId xmlns:p14="http://schemas.microsoft.com/office/powerpoint/2010/main" val="3923463601"/>
              </p:ext>
            </p:extLst>
          </p:nvPr>
        </p:nvGraphicFramePr>
        <p:xfrm>
          <a:off x="592075" y="1473235"/>
          <a:ext cx="8246571" cy="3167250"/>
        </p:xfrm>
        <a:graphic>
          <a:graphicData uri="http://schemas.openxmlformats.org/drawingml/2006/table">
            <a:tbl>
              <a:tblPr>
                <a:noFill/>
                <a:tableStyleId>{0AEE222F-17F3-4400-8CDA-33694152557E}</a:tableStyleId>
              </a:tblPr>
              <a:tblGrid>
                <a:gridCol w="2781741">
                  <a:extLst>
                    <a:ext uri="{9D8B030D-6E8A-4147-A177-3AD203B41FA5}">
                      <a16:colId xmlns:a16="http://schemas.microsoft.com/office/drawing/2014/main" val="20000"/>
                    </a:ext>
                  </a:extLst>
                </a:gridCol>
                <a:gridCol w="1703048">
                  <a:extLst>
                    <a:ext uri="{9D8B030D-6E8A-4147-A177-3AD203B41FA5}">
                      <a16:colId xmlns:a16="http://schemas.microsoft.com/office/drawing/2014/main" val="20001"/>
                    </a:ext>
                  </a:extLst>
                </a:gridCol>
                <a:gridCol w="1753142">
                  <a:extLst>
                    <a:ext uri="{9D8B030D-6E8A-4147-A177-3AD203B41FA5}">
                      <a16:colId xmlns:a16="http://schemas.microsoft.com/office/drawing/2014/main" val="20002"/>
                    </a:ext>
                  </a:extLst>
                </a:gridCol>
                <a:gridCol w="1004320">
                  <a:extLst>
                    <a:ext uri="{9D8B030D-6E8A-4147-A177-3AD203B41FA5}">
                      <a16:colId xmlns:a16="http://schemas.microsoft.com/office/drawing/2014/main" val="20003"/>
                    </a:ext>
                  </a:extLst>
                </a:gridCol>
                <a:gridCol w="1004320">
                  <a:extLst>
                    <a:ext uri="{9D8B030D-6E8A-4147-A177-3AD203B41FA5}">
                      <a16:colId xmlns:a16="http://schemas.microsoft.com/office/drawing/2014/main" val="4079923638"/>
                    </a:ext>
                  </a:extLst>
                </a:gridCol>
              </a:tblGrid>
              <a:tr h="781875">
                <a:tc>
                  <a:txBody>
                    <a:bodyPr/>
                    <a:lstStyle/>
                    <a:p>
                      <a:pPr marL="0" marR="0" lvl="0" indent="0" algn="l" rtl="0">
                        <a:lnSpc>
                          <a:spcPct val="100000"/>
                        </a:lnSpc>
                        <a:spcBef>
                          <a:spcPts val="0"/>
                        </a:spcBef>
                        <a:spcAft>
                          <a:spcPts val="0"/>
                        </a:spcAft>
                        <a:buNone/>
                      </a:pPr>
                      <a:r>
                        <a:rPr lang="en-US" sz="2000" b="0" i="1" u="none" strike="noStrike" cap="none" dirty="0">
                          <a:solidFill>
                            <a:srgbClr val="000000"/>
                          </a:solidFill>
                          <a:latin typeface="Calibri"/>
                          <a:ea typeface="Calibri"/>
                          <a:cs typeface="Calibri"/>
                          <a:sym typeface="Calibri"/>
                        </a:rPr>
                        <a:t>Level of </a:t>
                      </a:r>
                      <a:br>
                        <a:rPr lang="en-US" sz="2000" b="0" i="1" u="none" strike="noStrike" cap="none" dirty="0">
                          <a:solidFill>
                            <a:srgbClr val="000000"/>
                          </a:solidFill>
                          <a:latin typeface="Calibri"/>
                          <a:ea typeface="Calibri"/>
                          <a:cs typeface="Calibri"/>
                          <a:sym typeface="Calibri"/>
                        </a:rPr>
                      </a:br>
                      <a:r>
                        <a:rPr lang="en-US" sz="2000" b="0" i="1" u="none" strike="noStrike" cap="none" dirty="0">
                          <a:solidFill>
                            <a:srgbClr val="000000"/>
                          </a:solidFill>
                          <a:latin typeface="Calibri"/>
                          <a:ea typeface="Calibri"/>
                          <a:cs typeface="Calibri"/>
                          <a:sym typeface="Calibri"/>
                        </a:rPr>
                        <a:t>Impairment</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US" sz="2000" b="0" i="1" u="none" strike="noStrike" cap="none" dirty="0">
                          <a:solidFill>
                            <a:srgbClr val="000000"/>
                          </a:solidFill>
                          <a:latin typeface="Calibri"/>
                          <a:cs typeface="Calibri"/>
                          <a:sym typeface="Calibri"/>
                        </a:rPr>
                        <a:t>Psycholinguistic effect</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95125">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Frequency effect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Imageability effect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Length effect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Lexicality effect</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95125">
                <a:tc>
                  <a:txBody>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Step 1: Lexical-semantic processing</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795125">
                <a:tc>
                  <a:txBody>
                    <a:bodyPr/>
                    <a:lstStyle/>
                    <a:p>
                      <a:pPr marL="0" marR="0" lvl="0" indent="0" algn="l"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Step 2: Phonological processing</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75" name="Google Shape;1175;p23"/>
          <p:cNvSpPr txBox="1"/>
          <p:nvPr/>
        </p:nvSpPr>
        <p:spPr>
          <a:xfrm>
            <a:off x="305354" y="229994"/>
            <a:ext cx="4607609" cy="923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dirty="0">
                <a:solidFill>
                  <a:srgbClr val="000000"/>
                </a:solidFill>
                <a:latin typeface="Calibri"/>
                <a:ea typeface="Calibri"/>
                <a:cs typeface="Calibri"/>
                <a:sym typeface="Calibri"/>
              </a:rPr>
              <a:t>Manipulating psycholinguistic variables allows you to further test hypotheses regarding the location and degree of impairment.</a:t>
            </a:r>
            <a:endParaRPr dirty="0"/>
          </a:p>
        </p:txBody>
      </p:sp>
      <p:pic>
        <p:nvPicPr>
          <p:cNvPr id="1176" name="Google Shape;1176;p23"/>
          <p:cNvPicPr preferRelativeResize="0"/>
          <p:nvPr/>
        </p:nvPicPr>
        <p:blipFill rotWithShape="1">
          <a:blip r:embed="rId5">
            <a:alphaModFix/>
          </a:blip>
          <a:srcRect/>
          <a:stretch/>
        </p:blipFill>
        <p:spPr>
          <a:xfrm>
            <a:off x="5526155" y="229994"/>
            <a:ext cx="3312491" cy="1720136"/>
          </a:xfrm>
          <a:prstGeom prst="rect">
            <a:avLst/>
          </a:prstGeom>
          <a:noFill/>
          <a:ln>
            <a:noFill/>
          </a:ln>
        </p:spPr>
      </p:pic>
      <p:sp>
        <p:nvSpPr>
          <p:cNvPr id="5" name="Google Shape;1011;p18">
            <a:extLst>
              <a:ext uri="{FF2B5EF4-FFF2-40B4-BE49-F238E27FC236}">
                <a16:creationId xmlns:a16="http://schemas.microsoft.com/office/drawing/2014/main" id="{E80AA58E-38F8-8844-BC92-C84293BEBE7C}"/>
              </a:ext>
            </a:extLst>
          </p:cNvPr>
          <p:cNvSpPr txBox="1"/>
          <p:nvPr/>
        </p:nvSpPr>
        <p:spPr>
          <a:xfrm>
            <a:off x="2795548" y="4781443"/>
            <a:ext cx="4234830" cy="369291"/>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800" b="0" i="0" u="none" strike="noStrike" cap="none" dirty="0">
                <a:solidFill>
                  <a:srgbClr val="000000"/>
                </a:solidFill>
                <a:latin typeface="Calibri"/>
                <a:ea typeface="Calibri"/>
                <a:cs typeface="Calibri"/>
                <a:sym typeface="Calibri"/>
              </a:rPr>
              <a:t>Other word production tasks: Repetition</a:t>
            </a:r>
            <a:endParaRPr sz="2000" dirty="0"/>
          </a:p>
        </p:txBody>
      </p:sp>
      <p:pic>
        <p:nvPicPr>
          <p:cNvPr id="2" name="Audio 1">
            <a:hlinkClick r:id="" action="ppaction://media"/>
            <a:extLst>
              <a:ext uri="{FF2B5EF4-FFF2-40B4-BE49-F238E27FC236}">
                <a16:creationId xmlns:a16="http://schemas.microsoft.com/office/drawing/2014/main" id="{2B8AB62B-1B09-3C44-9C0B-2803E157CE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072178400"/>
      </p:ext>
    </p:extLst>
  </p:cSld>
  <p:clrMapOvr>
    <a:masterClrMapping/>
  </p:clrMapOvr>
  <mc:AlternateContent xmlns:mc="http://schemas.openxmlformats.org/markup-compatibility/2006">
    <mc:Choice xmlns:p14="http://schemas.microsoft.com/office/powerpoint/2010/main" Requires="p14">
      <p:transition spd="slow" p14:dur="2000" advTm="64215"/>
    </mc:Choice>
    <mc:Fallback>
      <p:transition spd="slow" advTm="642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25"/>
          <p:cNvSpPr txBox="1">
            <a:spLocks noGrp="1"/>
          </p:cNvSpPr>
          <p:nvPr>
            <p:ph type="title" idx="4294967295"/>
          </p:nvPr>
        </p:nvSpPr>
        <p:spPr>
          <a:xfrm>
            <a:off x="0" y="0"/>
            <a:ext cx="8415337" cy="99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dirty="0">
                <a:latin typeface="Calibri" panose="020F0502020204030204" pitchFamily="34" charset="0"/>
                <a:cs typeface="Calibri" panose="020F0502020204030204" pitchFamily="34" charset="0"/>
              </a:rPr>
              <a:t>Using psycholinguistic effects to confirm hypotheses and perform stimulability testing</a:t>
            </a:r>
            <a:endParaRPr dirty="0">
              <a:latin typeface="Calibri" panose="020F0502020204030204" pitchFamily="34" charset="0"/>
              <a:cs typeface="Calibri" panose="020F0502020204030204" pitchFamily="34" charset="0"/>
            </a:endParaRPr>
          </a:p>
        </p:txBody>
      </p:sp>
      <p:sp>
        <p:nvSpPr>
          <p:cNvPr id="1188" name="Google Shape;1188;p25"/>
          <p:cNvSpPr txBox="1">
            <a:spLocks noGrp="1"/>
          </p:cNvSpPr>
          <p:nvPr>
            <p:ph type="body" idx="4294967295"/>
          </p:nvPr>
        </p:nvSpPr>
        <p:spPr>
          <a:xfrm>
            <a:off x="0" y="990600"/>
            <a:ext cx="9144000" cy="4152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600" dirty="0">
                <a:latin typeface="Calibri" panose="020F0502020204030204" pitchFamily="34" charset="0"/>
                <a:cs typeface="Calibri" panose="020F0502020204030204" pitchFamily="34" charset="0"/>
              </a:rPr>
              <a:t>Begin with a picture naming test and look at error patterns</a:t>
            </a:r>
            <a:br>
              <a:rPr lang="en-US" sz="1600" dirty="0">
                <a:latin typeface="Calibri" panose="020F0502020204030204" pitchFamily="34" charset="0"/>
                <a:cs typeface="Calibri" panose="020F0502020204030204" pitchFamily="34" charset="0"/>
              </a:rPr>
            </a:br>
            <a:br>
              <a:rPr lang="en-US" sz="1600" dirty="0">
                <a:latin typeface="Calibri" panose="020F0502020204030204" pitchFamily="34" charset="0"/>
                <a:cs typeface="Calibri" panose="020F0502020204030204" pitchFamily="34" charset="0"/>
              </a:rPr>
            </a:br>
            <a:r>
              <a:rPr lang="en-US" sz="1600" dirty="0">
                <a:latin typeface="Calibri" panose="020F0502020204030204" pitchFamily="34" charset="0"/>
                <a:cs typeface="Calibri" panose="020F0502020204030204" pitchFamily="34" charset="0"/>
              </a:rPr>
              <a:t>If administering the PNT or another test that has published psycholinguistic variables, look for different effect patterns among the responses</a:t>
            </a:r>
          </a:p>
          <a:p>
            <a:pPr marL="0" lvl="0" indent="0" algn="l" rtl="0">
              <a:lnSpc>
                <a:spcPct val="115000"/>
              </a:lnSpc>
              <a:spcBef>
                <a:spcPts val="0"/>
              </a:spcBef>
              <a:spcAft>
                <a:spcPts val="0"/>
              </a:spcAft>
              <a:buNone/>
            </a:pPr>
            <a:endParaRPr lang="en-US" sz="1600" dirty="0">
              <a:latin typeface="Calibri" panose="020F0502020204030204" pitchFamily="34" charset="0"/>
              <a:cs typeface="Calibri" panose="020F0502020204030204" pitchFamily="34" charset="0"/>
            </a:endParaRPr>
          </a:p>
          <a:p>
            <a:pPr marL="0" lvl="0" indent="0" algn="l" rtl="0">
              <a:lnSpc>
                <a:spcPct val="115000"/>
              </a:lnSpc>
              <a:spcBef>
                <a:spcPts val="0"/>
              </a:spcBef>
              <a:spcAft>
                <a:spcPts val="0"/>
              </a:spcAft>
              <a:buNone/>
            </a:pPr>
            <a:r>
              <a:rPr lang="en-US" sz="1600" dirty="0">
                <a:latin typeface="Calibri" panose="020F0502020204030204" pitchFamily="34" charset="0"/>
                <a:cs typeface="Calibri" panose="020F0502020204030204" pitchFamily="34" charset="0"/>
              </a:rPr>
              <a:t>Administer additional word production tasks to clarify any areas of confusion</a:t>
            </a:r>
          </a:p>
          <a:p>
            <a:pPr marL="285750" indent="-285750"/>
            <a:r>
              <a:rPr lang="en-US" sz="1600" dirty="0">
                <a:latin typeface="Calibri" panose="020F0502020204030204" pitchFamily="34" charset="0"/>
                <a:cs typeface="Calibri" panose="020F0502020204030204" pitchFamily="34" charset="0"/>
              </a:rPr>
              <a:t>Task that isolates phonological processing: nonword repetition</a:t>
            </a:r>
          </a:p>
          <a:p>
            <a:pPr marL="285750" indent="-285750"/>
            <a:r>
              <a:rPr lang="en-US" sz="1600" dirty="0">
                <a:latin typeface="Calibri" panose="020F0502020204030204" pitchFamily="34" charset="0"/>
                <a:cs typeface="Calibri" panose="020F0502020204030204" pitchFamily="34" charset="0"/>
              </a:rPr>
              <a:t>Task that load heavily on lexical-semantic processing: naming to definition</a:t>
            </a:r>
            <a:br>
              <a:rPr lang="en-US" sz="1600" dirty="0">
                <a:latin typeface="Calibri" panose="020F0502020204030204" pitchFamily="34" charset="0"/>
                <a:cs typeface="Calibri" panose="020F0502020204030204" pitchFamily="34" charset="0"/>
              </a:rPr>
            </a:br>
            <a:endParaRPr lang="en-US" sz="1600" dirty="0">
              <a:latin typeface="Calibri" panose="020F0502020204030204" pitchFamily="34" charset="0"/>
              <a:cs typeface="Calibri" panose="020F0502020204030204" pitchFamily="34" charset="0"/>
            </a:endParaRPr>
          </a:p>
          <a:p>
            <a:pPr marL="0" lvl="0" indent="0" algn="l" rtl="0">
              <a:lnSpc>
                <a:spcPct val="115000"/>
              </a:lnSpc>
              <a:spcBef>
                <a:spcPts val="0"/>
              </a:spcBef>
              <a:spcAft>
                <a:spcPts val="0"/>
              </a:spcAft>
              <a:buNone/>
            </a:pPr>
            <a:r>
              <a:rPr lang="en-US" sz="1600" dirty="0">
                <a:latin typeface="Calibri" panose="020F0502020204030204" pitchFamily="34" charset="0"/>
                <a:cs typeface="Calibri" panose="020F0502020204030204" pitchFamily="34" charset="0"/>
              </a:rPr>
              <a:t>Perform stimulability testing with additional picture naming  items or other word production tasks</a:t>
            </a:r>
          </a:p>
          <a:p>
            <a:pPr marL="285750" indent="-285750"/>
            <a:r>
              <a:rPr lang="en-US" sz="1600" dirty="0">
                <a:latin typeface="Calibri" panose="020F0502020204030204" pitchFamily="34" charset="0"/>
                <a:cs typeface="Calibri" panose="020F0502020204030204" pitchFamily="34" charset="0"/>
              </a:rPr>
              <a:t>Pick items that are just above the range of the person’s ability  on a given variable</a:t>
            </a:r>
          </a:p>
          <a:p>
            <a:pPr marL="285750" indent="-285750"/>
            <a:r>
              <a:rPr lang="en-US" sz="1600" dirty="0">
                <a:latin typeface="Calibri" panose="020F0502020204030204" pitchFamily="34" charset="0"/>
                <a:cs typeface="Calibri" panose="020F0502020204030204" pitchFamily="34" charset="0"/>
              </a:rPr>
              <a:t>Trial a cueing hierarchy depending on where the breakdown is suspected to see if this improves accuracy or results in responses that are closer to the target</a:t>
            </a:r>
          </a:p>
          <a:p>
            <a:pPr marL="285750" indent="-285750"/>
            <a:r>
              <a:rPr lang="en-US" sz="1600" dirty="0">
                <a:latin typeface="Calibri" panose="020F0502020204030204" pitchFamily="34" charset="0"/>
                <a:cs typeface="Calibri" panose="020F0502020204030204" pitchFamily="34" charset="0"/>
              </a:rPr>
              <a:t>Use selected items for outcome monitoring or as part of a treatment program</a:t>
            </a:r>
          </a:p>
          <a:p>
            <a:pPr marL="742950" lvl="1" indent="-285750"/>
            <a:endParaRPr lang="en-US" sz="1600" dirty="0">
              <a:latin typeface="Calibri" panose="020F0502020204030204" pitchFamily="34" charset="0"/>
              <a:cs typeface="Calibri" panose="020F0502020204030204" pitchFamily="34" charset="0"/>
            </a:endParaRPr>
          </a:p>
          <a:p>
            <a:pPr marL="742950" lvl="1" indent="-285750"/>
            <a:endParaRPr lang="en-US" sz="1600" dirty="0">
              <a:latin typeface="Calibri" panose="020F0502020204030204" pitchFamily="34" charset="0"/>
              <a:cs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7A5C9789-400E-5744-968F-905CA69750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4548"/>
    </mc:Choice>
    <mc:Fallback>
      <p:transition spd="slow" advTm="1545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9b04d8390c_0_0"/>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dirty="0">
                <a:latin typeface="Calibri"/>
                <a:ea typeface="Calibri"/>
                <a:cs typeface="Calibri"/>
                <a:sym typeface="Calibri"/>
              </a:rPr>
              <a:t>Next week’s clinical resource</a:t>
            </a:r>
            <a:endParaRPr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01537B4C-4C4D-244A-B14D-7A94793122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27"/>
    </mc:Choice>
    <mc:Fallback>
      <p:transition spd="slow" advTm="75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g9b04d8390c_0_4"/>
          <p:cNvSpPr txBox="1">
            <a:spLocks noGrp="1"/>
          </p:cNvSpPr>
          <p:nvPr>
            <p:ph type="title"/>
          </p:nvPr>
        </p:nvSpPr>
        <p:spPr>
          <a:xfrm>
            <a:off x="729450" y="1318649"/>
            <a:ext cx="7688700" cy="662551"/>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dirty="0">
                <a:latin typeface="Calibri"/>
                <a:ea typeface="Calibri"/>
                <a:cs typeface="Calibri"/>
                <a:sym typeface="Calibri"/>
              </a:rPr>
              <a:t>Next week: Scoring all other responses on the PNT</a:t>
            </a:r>
            <a:endParaRPr dirty="0">
              <a:latin typeface="Calibri"/>
              <a:ea typeface="Calibri"/>
              <a:cs typeface="Calibri"/>
              <a:sym typeface="Calibri"/>
            </a:endParaRPr>
          </a:p>
        </p:txBody>
      </p:sp>
      <p:sp>
        <p:nvSpPr>
          <p:cNvPr id="1199" name="Google Shape;1199;g9b04d8390c_0_4"/>
          <p:cNvSpPr txBox="1">
            <a:spLocks noGrp="1"/>
          </p:cNvSpPr>
          <p:nvPr>
            <p:ph type="body" idx="1"/>
          </p:nvPr>
        </p:nvSpPr>
        <p:spPr>
          <a:xfrm>
            <a:off x="729450" y="2370275"/>
            <a:ext cx="8271600" cy="2488500"/>
          </a:xfrm>
          <a:prstGeom prst="rect">
            <a:avLst/>
          </a:prstGeom>
          <a:noFill/>
          <a:ln>
            <a:noFill/>
          </a:ln>
        </p:spPr>
        <p:txBody>
          <a:bodyPr spcFirstLastPara="1" wrap="square" lIns="91425" tIns="91425" rIns="91425" bIns="91425" anchor="t" anchorCtr="0">
            <a:noAutofit/>
          </a:bodyPr>
          <a:lstStyle/>
          <a:p>
            <a:pPr marL="457200" lvl="0" indent="-342900" algn="l" rtl="0">
              <a:lnSpc>
                <a:spcPct val="125000"/>
              </a:lnSpc>
              <a:spcBef>
                <a:spcPts val="0"/>
              </a:spcBef>
              <a:spcAft>
                <a:spcPts val="0"/>
              </a:spcAft>
              <a:buSzPts val="1800"/>
              <a:buChar char="●"/>
            </a:pPr>
            <a:r>
              <a:rPr lang="en-US" sz="1800" dirty="0">
                <a:latin typeface="Calibri"/>
                <a:cs typeface="Calibri"/>
                <a:sym typeface="Calibri"/>
              </a:rPr>
              <a:t>Overview of the remainder of the scoring protocol for the PNT</a:t>
            </a:r>
          </a:p>
          <a:p>
            <a:pPr marL="457200" lvl="0" indent="-342900" algn="l" rtl="0">
              <a:lnSpc>
                <a:spcPct val="125000"/>
              </a:lnSpc>
              <a:spcBef>
                <a:spcPts val="0"/>
              </a:spcBef>
              <a:spcAft>
                <a:spcPts val="0"/>
              </a:spcAft>
              <a:buSzPts val="1800"/>
              <a:buChar char="●"/>
            </a:pPr>
            <a:r>
              <a:rPr lang="en-US" sz="1800" dirty="0">
                <a:latin typeface="Calibri"/>
                <a:cs typeface="Calibri"/>
                <a:sym typeface="Calibri"/>
              </a:rPr>
              <a:t>Scoring correct responses</a:t>
            </a:r>
          </a:p>
          <a:p>
            <a:pPr marL="457200" lvl="0" indent="-342900" algn="l" rtl="0">
              <a:lnSpc>
                <a:spcPct val="125000"/>
              </a:lnSpc>
              <a:spcBef>
                <a:spcPts val="0"/>
              </a:spcBef>
              <a:spcAft>
                <a:spcPts val="0"/>
              </a:spcAft>
              <a:buSzPts val="1800"/>
              <a:buChar char="●"/>
            </a:pPr>
            <a:r>
              <a:rPr lang="en-US" sz="1800" dirty="0">
                <a:latin typeface="Calibri"/>
                <a:cs typeface="Calibri"/>
                <a:sym typeface="Calibri"/>
              </a:rPr>
              <a:t>Scoring miscellaneous responses</a:t>
            </a:r>
          </a:p>
          <a:p>
            <a:pPr indent="-342900">
              <a:lnSpc>
                <a:spcPct val="125000"/>
              </a:lnSpc>
              <a:buSzPts val="1800"/>
            </a:pPr>
            <a:r>
              <a:rPr lang="en-US" sz="1800" dirty="0">
                <a:latin typeface="Calibri"/>
                <a:cs typeface="Calibri"/>
                <a:sym typeface="Calibri"/>
              </a:rPr>
              <a:t>Scoring everything else</a:t>
            </a:r>
          </a:p>
          <a:p>
            <a:pPr marL="457200" lvl="0" indent="-342900" algn="l" rtl="0">
              <a:lnSpc>
                <a:spcPct val="125000"/>
              </a:lnSpc>
              <a:spcBef>
                <a:spcPts val="0"/>
              </a:spcBef>
              <a:spcAft>
                <a:spcPts val="0"/>
              </a:spcAft>
              <a:buSzPts val="1800"/>
              <a:buChar char="●"/>
            </a:pPr>
            <a:r>
              <a:rPr lang="en-US" sz="1800" dirty="0">
                <a:latin typeface="Calibri"/>
                <a:cs typeface="Calibri"/>
                <a:sym typeface="Calibri"/>
              </a:rPr>
              <a:t>Clinical assessment applications</a:t>
            </a:r>
            <a:endParaRPr dirty="0"/>
          </a:p>
          <a:p>
            <a:pPr marL="457200" lvl="0" indent="-228600" algn="l" rtl="0">
              <a:lnSpc>
                <a:spcPct val="125000"/>
              </a:lnSpc>
              <a:spcBef>
                <a:spcPts val="0"/>
              </a:spcBef>
              <a:spcAft>
                <a:spcPts val="0"/>
              </a:spcAft>
              <a:buSzPts val="1800"/>
              <a:buNone/>
            </a:pPr>
            <a:endParaRPr sz="1800" i="1"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D4A94B4A-CDB5-7E46-839E-0CD24C5F58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331"/>
    </mc:Choice>
    <mc:Fallback>
      <p:transition spd="slow" advTm="35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729450" y="1209791"/>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a:latin typeface="Calibri"/>
                <a:ea typeface="Calibri"/>
                <a:cs typeface="Calibri"/>
                <a:sym typeface="Calibri"/>
              </a:rPr>
              <a:t>Presentation Outline</a:t>
            </a:r>
            <a:endParaRPr>
              <a:latin typeface="Calibri"/>
              <a:ea typeface="Calibri"/>
              <a:cs typeface="Calibri"/>
              <a:sym typeface="Calibri"/>
            </a:endParaRPr>
          </a:p>
        </p:txBody>
      </p:sp>
      <p:sp>
        <p:nvSpPr>
          <p:cNvPr id="65" name="Google Shape;65;p2"/>
          <p:cNvSpPr txBox="1">
            <a:spLocks noGrp="1"/>
          </p:cNvSpPr>
          <p:nvPr>
            <p:ph type="body" idx="1"/>
          </p:nvPr>
        </p:nvSpPr>
        <p:spPr>
          <a:xfrm>
            <a:off x="727650" y="1744990"/>
            <a:ext cx="7688700" cy="3365851"/>
          </a:xfrm>
          <a:prstGeom prst="rect">
            <a:avLst/>
          </a:prstGeom>
          <a:noFill/>
          <a:ln>
            <a:noFill/>
          </a:ln>
        </p:spPr>
        <p:txBody>
          <a:bodyPr spcFirstLastPara="1" wrap="square" lIns="91425" tIns="91425" rIns="91425" bIns="91425" anchor="t" anchorCtr="0">
            <a:noAutofit/>
          </a:bodyPr>
          <a:lstStyle/>
          <a:p>
            <a:pPr lvl="0" indent="-342900">
              <a:lnSpc>
                <a:spcPct val="125000"/>
              </a:lnSpc>
              <a:buSzPts val="1800"/>
            </a:pPr>
            <a:r>
              <a:rPr lang="en-US" sz="1800" dirty="0">
                <a:latin typeface="Calibri"/>
                <a:cs typeface="Calibri"/>
                <a:sym typeface="Calibri"/>
              </a:rPr>
              <a:t>Overview of four types of psycholinguistic variables</a:t>
            </a:r>
          </a:p>
          <a:p>
            <a:pPr lvl="0" indent="-342900">
              <a:lnSpc>
                <a:spcPct val="125000"/>
              </a:lnSpc>
              <a:buSzPts val="1800"/>
            </a:pPr>
            <a:r>
              <a:rPr lang="en-US" sz="1800" dirty="0">
                <a:latin typeface="Calibri"/>
                <a:cs typeface="Calibri"/>
                <a:sym typeface="Calibri"/>
              </a:rPr>
              <a:t>Influence of psycholinguistic variables on language tasks</a:t>
            </a:r>
          </a:p>
          <a:p>
            <a:pPr lvl="0" indent="-342900">
              <a:lnSpc>
                <a:spcPct val="125000"/>
              </a:lnSpc>
              <a:buSzPts val="1800"/>
            </a:pPr>
            <a:r>
              <a:rPr lang="en-US" sz="1800" dirty="0">
                <a:latin typeface="Calibri"/>
                <a:cs typeface="Calibri"/>
                <a:sym typeface="Calibri"/>
              </a:rPr>
              <a:t>Clinical assessment applications</a:t>
            </a:r>
            <a:endParaRPr lang="en-US" sz="1800" dirty="0"/>
          </a:p>
          <a:p>
            <a:pPr marL="457200" lvl="0" indent="-342900" algn="l" rtl="0">
              <a:lnSpc>
                <a:spcPct val="125000"/>
              </a:lnSpc>
              <a:spcBef>
                <a:spcPts val="0"/>
              </a:spcBef>
              <a:spcAft>
                <a:spcPts val="0"/>
              </a:spcAft>
              <a:buSzPts val="1800"/>
              <a:buChar char="●"/>
            </a:pPr>
            <a:r>
              <a:rPr lang="en-US" sz="1800" dirty="0">
                <a:latin typeface="Calibri"/>
                <a:ea typeface="Calibri"/>
                <a:cs typeface="Calibri"/>
                <a:sym typeface="Calibri"/>
              </a:rPr>
              <a:t>Next week’s clinical resource</a:t>
            </a:r>
            <a:endParaRPr sz="1800"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02C3A37F-7D09-D347-9261-6046B589B7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322"/>
    </mc:Choice>
    <mc:Fallback>
      <p:transition spd="slow" advTm="29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g9b04d8390c_0_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dirty="0">
                <a:latin typeface="Calibri" panose="020F0502020204030204" pitchFamily="34" charset="0"/>
                <a:cs typeface="Calibri" panose="020F0502020204030204" pitchFamily="34" charset="0"/>
              </a:rPr>
              <a:t>References for further review</a:t>
            </a:r>
            <a:endParaRPr dirty="0">
              <a:latin typeface="Calibri" panose="020F0502020204030204" pitchFamily="34" charset="0"/>
              <a:cs typeface="Calibri" panose="020F0502020204030204" pitchFamily="34" charset="0"/>
            </a:endParaRPr>
          </a:p>
        </p:txBody>
      </p:sp>
      <p:sp>
        <p:nvSpPr>
          <p:cNvPr id="1205" name="Google Shape;1205;g9b04d8390c_0_9"/>
          <p:cNvSpPr txBox="1">
            <a:spLocks noGrp="1"/>
          </p:cNvSpPr>
          <p:nvPr>
            <p:ph type="body" idx="1"/>
          </p:nvPr>
        </p:nvSpPr>
        <p:spPr>
          <a:xfrm>
            <a:off x="729450" y="1853850"/>
            <a:ext cx="7688700" cy="3289650"/>
          </a:xfrm>
          <a:prstGeom prst="rect">
            <a:avLst/>
          </a:prstGeom>
          <a:noFill/>
          <a:ln>
            <a:noFill/>
          </a:ln>
        </p:spPr>
        <p:txBody>
          <a:bodyPr spcFirstLastPara="1" wrap="square" lIns="91425" tIns="91425" rIns="91425" bIns="91425" anchor="t" anchorCtr="0">
            <a:noAutofit/>
          </a:bodyPr>
          <a:lstStyle/>
          <a:p>
            <a:pPr marL="146050" lvl="0" indent="0">
              <a:buNone/>
            </a:pPr>
            <a:br>
              <a:rPr lang="en-US" sz="1600" b="1" dirty="0">
                <a:latin typeface="Calibri"/>
                <a:cs typeface="Calibri"/>
                <a:sym typeface="Calibri"/>
              </a:rPr>
            </a:br>
            <a:r>
              <a:rPr lang="en-US" sz="1600" b="1" dirty="0">
                <a:latin typeface="Calibri"/>
                <a:cs typeface="Calibri"/>
                <a:sym typeface="Calibri"/>
              </a:rPr>
              <a:t>Link to the International Naming Project: </a:t>
            </a:r>
            <a:r>
              <a:rPr lang="en-US" sz="1600" dirty="0">
                <a:latin typeface="Calibri"/>
                <a:cs typeface="Calibri"/>
                <a:sym typeface="Calibri"/>
                <a:hlinkClick r:id="rId5"/>
              </a:rPr>
              <a:t>https://crl.ucsd.edu/experiments/ipnp/dataquery/querymini.php</a:t>
            </a:r>
            <a:endParaRPr lang="en-US" sz="1600" dirty="0">
              <a:latin typeface="Calibri"/>
              <a:cs typeface="Calibri"/>
              <a:sym typeface="Calibri"/>
            </a:endParaRPr>
          </a:p>
          <a:p>
            <a:pPr marL="146050" lvl="0" indent="0">
              <a:buNone/>
            </a:pPr>
            <a:endParaRPr lang="en-US" sz="1600" dirty="0">
              <a:latin typeface="Calibri"/>
              <a:cs typeface="Calibri"/>
              <a:sym typeface="Calibri"/>
            </a:endParaRPr>
          </a:p>
        </p:txBody>
      </p:sp>
      <p:pic>
        <p:nvPicPr>
          <p:cNvPr id="2" name="Audio 1">
            <a:hlinkClick r:id="" action="ppaction://media"/>
            <a:extLst>
              <a:ext uri="{FF2B5EF4-FFF2-40B4-BE49-F238E27FC236}">
                <a16:creationId xmlns:a16="http://schemas.microsoft.com/office/drawing/2014/main" id="{D7D882F4-12DB-8643-8B8E-469EBC7D45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963"/>
    </mc:Choice>
    <mc:Fallback>
      <p:transition spd="slow" advTm="45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None/>
            </a:pPr>
            <a:r>
              <a:rPr lang="en-US" dirty="0">
                <a:latin typeface="Calibri"/>
                <a:ea typeface="Calibri"/>
                <a:cs typeface="Calibri"/>
                <a:sym typeface="Calibri"/>
              </a:rPr>
              <a:t>Four types of psycholinguistic variables</a:t>
            </a:r>
            <a:endParaRPr dirty="0"/>
          </a:p>
        </p:txBody>
      </p:sp>
      <p:pic>
        <p:nvPicPr>
          <p:cNvPr id="2" name="Audio 1">
            <a:hlinkClick r:id="" action="ppaction://media"/>
            <a:extLst>
              <a:ext uri="{FF2B5EF4-FFF2-40B4-BE49-F238E27FC236}">
                <a16:creationId xmlns:a16="http://schemas.microsoft.com/office/drawing/2014/main" id="{97AB5E2D-27FA-4944-93C4-4A1E701639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386"/>
    </mc:Choice>
    <mc:Fallback>
      <p:transition spd="slow" advTm="73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2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dirty="0">
                <a:latin typeface="Calibri"/>
                <a:ea typeface="Calibri"/>
                <a:cs typeface="Calibri"/>
                <a:sym typeface="Calibri"/>
              </a:rPr>
              <a:t>Psycholinguistic variables</a:t>
            </a:r>
            <a:endParaRPr dirty="0"/>
          </a:p>
        </p:txBody>
      </p:sp>
      <p:sp>
        <p:nvSpPr>
          <p:cNvPr id="1182" name="Google Shape;1182;p24"/>
          <p:cNvSpPr txBox="1">
            <a:spLocks noGrp="1"/>
          </p:cNvSpPr>
          <p:nvPr>
            <p:ph type="body" idx="1"/>
          </p:nvPr>
        </p:nvSpPr>
        <p:spPr>
          <a:xfrm>
            <a:off x="727650" y="1987681"/>
            <a:ext cx="7688700" cy="3018272"/>
          </a:xfrm>
          <a:prstGeom prst="rect">
            <a:avLst/>
          </a:prstGeom>
          <a:noFill/>
          <a:ln>
            <a:noFill/>
          </a:ln>
        </p:spPr>
        <p:txBody>
          <a:bodyPr spcFirstLastPara="1" wrap="square" lIns="91425" tIns="91425" rIns="91425" bIns="91425" anchor="t" anchorCtr="0">
            <a:noAutofit/>
          </a:bodyPr>
          <a:lstStyle/>
          <a:p>
            <a:pPr>
              <a:lnSpc>
                <a:spcPct val="100000"/>
              </a:lnSpc>
            </a:pPr>
            <a:r>
              <a:rPr lang="en-US" sz="1800" dirty="0">
                <a:latin typeface="Calibri"/>
                <a:ea typeface="Calibri"/>
                <a:cs typeface="Calibri"/>
                <a:sym typeface="Calibri"/>
              </a:rPr>
              <a:t>Characteristics of a word that capture the complexity along one or more dimensions of language processing</a:t>
            </a:r>
            <a:br>
              <a:rPr lang="en-US" sz="1800" dirty="0">
                <a:latin typeface="Calibri"/>
                <a:ea typeface="Calibri"/>
                <a:cs typeface="Calibri"/>
                <a:sym typeface="Calibri"/>
              </a:rPr>
            </a:br>
            <a:endParaRPr sz="1600" dirty="0">
              <a:latin typeface="Calibri"/>
              <a:ea typeface="Calibri"/>
              <a:cs typeface="Calibri"/>
              <a:sym typeface="Calibri"/>
            </a:endParaRPr>
          </a:p>
          <a:p>
            <a:pPr marL="457200" lvl="0" indent="-311150" algn="l" rtl="0">
              <a:lnSpc>
                <a:spcPct val="100000"/>
              </a:lnSpc>
              <a:spcBef>
                <a:spcPts val="0"/>
              </a:spcBef>
              <a:spcAft>
                <a:spcPts val="0"/>
              </a:spcAft>
              <a:buSzPts val="1300"/>
              <a:buChar char="●"/>
            </a:pPr>
            <a:r>
              <a:rPr lang="en-US" sz="1800" dirty="0">
                <a:latin typeface="Calibri"/>
                <a:ea typeface="Calibri"/>
                <a:cs typeface="Calibri"/>
                <a:sym typeface="Calibri"/>
              </a:rPr>
              <a:t>Examples:</a:t>
            </a:r>
          </a:p>
          <a:p>
            <a:pPr lvl="1" indent="-311150">
              <a:lnSpc>
                <a:spcPct val="100000"/>
              </a:lnSpc>
              <a:spcBef>
                <a:spcPts val="0"/>
              </a:spcBef>
              <a:buSzPts val="1300"/>
              <a:buChar char="●"/>
            </a:pPr>
            <a:r>
              <a:rPr lang="en-US" sz="1400" dirty="0">
                <a:latin typeface="Calibri"/>
                <a:ea typeface="Calibri"/>
                <a:cs typeface="Calibri"/>
                <a:sym typeface="Calibri"/>
              </a:rPr>
              <a:t>Number of letters, phonemes, or syllables</a:t>
            </a:r>
          </a:p>
          <a:p>
            <a:pPr lvl="1" indent="-311150">
              <a:lnSpc>
                <a:spcPct val="100000"/>
              </a:lnSpc>
              <a:spcBef>
                <a:spcPts val="0"/>
              </a:spcBef>
              <a:buSzPts val="1300"/>
              <a:buChar char="●"/>
            </a:pPr>
            <a:r>
              <a:rPr lang="en-US" sz="1400" dirty="0">
                <a:latin typeface="Calibri"/>
                <a:ea typeface="Calibri"/>
                <a:cs typeface="Calibri"/>
                <a:sym typeface="Calibri"/>
              </a:rPr>
              <a:t>Written or verbal frequency of occurrence</a:t>
            </a:r>
          </a:p>
          <a:p>
            <a:pPr lvl="1" indent="-311150">
              <a:lnSpc>
                <a:spcPct val="100000"/>
              </a:lnSpc>
              <a:spcBef>
                <a:spcPts val="0"/>
              </a:spcBef>
              <a:buSzPts val="1300"/>
              <a:buChar char="●"/>
            </a:pPr>
            <a:r>
              <a:rPr lang="en-US" sz="1400" dirty="0">
                <a:latin typeface="Calibri"/>
                <a:ea typeface="Calibri"/>
                <a:cs typeface="Calibri"/>
                <a:sym typeface="Calibri"/>
              </a:rPr>
              <a:t>Familiarity</a:t>
            </a:r>
          </a:p>
          <a:p>
            <a:pPr lvl="1" indent="-311150">
              <a:lnSpc>
                <a:spcPct val="100000"/>
              </a:lnSpc>
              <a:spcBef>
                <a:spcPts val="0"/>
              </a:spcBef>
              <a:buSzPts val="1300"/>
              <a:buChar char="●"/>
            </a:pPr>
            <a:r>
              <a:rPr lang="en-US" sz="1400" dirty="0">
                <a:latin typeface="Calibri"/>
                <a:ea typeface="Calibri"/>
                <a:cs typeface="Calibri"/>
                <a:sym typeface="Calibri"/>
              </a:rPr>
              <a:t>Concreteness</a:t>
            </a:r>
          </a:p>
          <a:p>
            <a:pPr lvl="1" indent="-311150">
              <a:lnSpc>
                <a:spcPct val="100000"/>
              </a:lnSpc>
              <a:spcBef>
                <a:spcPts val="0"/>
              </a:spcBef>
              <a:buSzPts val="1300"/>
              <a:buChar char="●"/>
            </a:pPr>
            <a:r>
              <a:rPr lang="en-US" sz="1400" dirty="0">
                <a:latin typeface="Calibri"/>
                <a:ea typeface="Calibri"/>
                <a:cs typeface="Calibri"/>
                <a:sym typeface="Calibri"/>
              </a:rPr>
              <a:t>Imageability</a:t>
            </a:r>
          </a:p>
          <a:p>
            <a:pPr lvl="1" indent="-311150">
              <a:lnSpc>
                <a:spcPct val="100000"/>
              </a:lnSpc>
              <a:spcBef>
                <a:spcPts val="0"/>
              </a:spcBef>
              <a:buSzPts val="1300"/>
              <a:buChar char="●"/>
            </a:pPr>
            <a:r>
              <a:rPr lang="en-US" sz="1400" dirty="0">
                <a:latin typeface="Calibri"/>
                <a:ea typeface="Calibri"/>
                <a:cs typeface="Calibri"/>
                <a:sym typeface="Calibri"/>
              </a:rPr>
              <a:t>Age of acquisition</a:t>
            </a:r>
          </a:p>
          <a:p>
            <a:pPr lvl="1" indent="-311150">
              <a:lnSpc>
                <a:spcPct val="100000"/>
              </a:lnSpc>
              <a:spcBef>
                <a:spcPts val="0"/>
              </a:spcBef>
              <a:buSzPts val="1300"/>
              <a:buChar char="●"/>
            </a:pPr>
            <a:r>
              <a:rPr lang="en-US" sz="1400" dirty="0">
                <a:latin typeface="Calibri"/>
                <a:ea typeface="Calibri"/>
                <a:cs typeface="Calibri"/>
                <a:sym typeface="Calibri"/>
              </a:rPr>
              <a:t>Part of speech</a:t>
            </a:r>
          </a:p>
          <a:p>
            <a:pPr lvl="1" indent="-311150">
              <a:lnSpc>
                <a:spcPct val="100000"/>
              </a:lnSpc>
              <a:spcBef>
                <a:spcPts val="0"/>
              </a:spcBef>
              <a:buSzPts val="1300"/>
              <a:buChar char="●"/>
            </a:pPr>
            <a:r>
              <a:rPr lang="en-US" sz="1400" dirty="0">
                <a:latin typeface="Calibri"/>
                <a:ea typeface="Calibri"/>
                <a:cs typeface="Calibri"/>
                <a:sym typeface="Calibri"/>
              </a:rPr>
              <a:t>Morphological structure</a:t>
            </a:r>
          </a:p>
          <a:p>
            <a:pPr lvl="1" indent="-311150">
              <a:lnSpc>
                <a:spcPct val="100000"/>
              </a:lnSpc>
              <a:spcBef>
                <a:spcPts val="0"/>
              </a:spcBef>
              <a:buSzPts val="1300"/>
              <a:buChar char="●"/>
            </a:pPr>
            <a:endParaRPr lang="en-US" sz="1400" dirty="0">
              <a:latin typeface="Calibri"/>
              <a:ea typeface="Calibri"/>
              <a:cs typeface="Calibri"/>
              <a:sym typeface="Calibri"/>
            </a:endParaRPr>
          </a:p>
          <a:p>
            <a:pPr lvl="1" indent="-311150">
              <a:lnSpc>
                <a:spcPct val="100000"/>
              </a:lnSpc>
              <a:spcBef>
                <a:spcPts val="0"/>
              </a:spcBef>
              <a:buSzPts val="1300"/>
              <a:buChar char="●"/>
            </a:pPr>
            <a:endParaRPr lang="en-US" sz="1400" dirty="0">
              <a:latin typeface="Calibri"/>
              <a:ea typeface="Calibri"/>
              <a:cs typeface="Calibri"/>
              <a:sym typeface="Calibri"/>
            </a:endParaRPr>
          </a:p>
          <a:p>
            <a:pPr marL="615950" lvl="1" indent="0" algn="l" rtl="0">
              <a:lnSpc>
                <a:spcPct val="100000"/>
              </a:lnSpc>
              <a:spcBef>
                <a:spcPts val="1600"/>
              </a:spcBef>
              <a:spcAft>
                <a:spcPts val="0"/>
              </a:spcAft>
              <a:buSzPts val="1100"/>
              <a:buNone/>
            </a:pPr>
            <a:endParaRPr sz="1600" dirty="0">
              <a:latin typeface="Calibri"/>
              <a:ea typeface="Calibri"/>
              <a:cs typeface="Calibri"/>
              <a:sym typeface="Calibri"/>
            </a:endParaRPr>
          </a:p>
          <a:p>
            <a:pPr marL="615950" lvl="1" indent="0" algn="l" rtl="0">
              <a:lnSpc>
                <a:spcPct val="100000"/>
              </a:lnSpc>
              <a:spcBef>
                <a:spcPts val="1600"/>
              </a:spcBef>
              <a:spcAft>
                <a:spcPts val="0"/>
              </a:spcAft>
              <a:buSzPts val="1100"/>
              <a:buNone/>
            </a:pPr>
            <a:endParaRPr sz="1600" dirty="0">
              <a:latin typeface="Calibri"/>
              <a:ea typeface="Calibri"/>
              <a:cs typeface="Calibri"/>
              <a:sym typeface="Calibri"/>
            </a:endParaRPr>
          </a:p>
          <a:p>
            <a:pPr marL="457200" lvl="0" indent="-228600" algn="l" rtl="0">
              <a:lnSpc>
                <a:spcPct val="100000"/>
              </a:lnSpc>
              <a:spcBef>
                <a:spcPts val="0"/>
              </a:spcBef>
              <a:spcAft>
                <a:spcPts val="0"/>
              </a:spcAft>
              <a:buSzPts val="1300"/>
              <a:buNone/>
            </a:pPr>
            <a:endParaRPr sz="1800" dirty="0">
              <a:latin typeface="Calibri"/>
              <a:ea typeface="Calibri"/>
              <a:cs typeface="Calibri"/>
              <a:sym typeface="Calibri"/>
            </a:endParaRPr>
          </a:p>
          <a:p>
            <a:pPr marL="146050" lvl="0" indent="0" algn="l" rtl="0">
              <a:lnSpc>
                <a:spcPct val="100000"/>
              </a:lnSpc>
              <a:spcBef>
                <a:spcPts val="0"/>
              </a:spcBef>
              <a:spcAft>
                <a:spcPts val="0"/>
              </a:spcAft>
              <a:buSzPts val="1300"/>
              <a:buNone/>
            </a:pPr>
            <a:endParaRPr sz="1800" dirty="0">
              <a:latin typeface="Calibri"/>
              <a:ea typeface="Calibri"/>
              <a:cs typeface="Calibri"/>
              <a:sym typeface="Calibri"/>
            </a:endParaRPr>
          </a:p>
          <a:p>
            <a:pPr marL="457200" lvl="0" indent="-228600" algn="l" rtl="0">
              <a:lnSpc>
                <a:spcPct val="100000"/>
              </a:lnSpc>
              <a:spcBef>
                <a:spcPts val="0"/>
              </a:spcBef>
              <a:spcAft>
                <a:spcPts val="0"/>
              </a:spcAft>
              <a:buSzPts val="1300"/>
              <a:buNone/>
            </a:pPr>
            <a:endParaRPr sz="1800"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F278348C-9682-1941-9ECE-FCBD9D87CD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1121"/>
    </mc:Choice>
    <mc:Fallback>
      <p:transition spd="slow" advTm="31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5" name="Google Shape;1175;p23"/>
          <p:cNvSpPr txBox="1"/>
          <p:nvPr/>
        </p:nvSpPr>
        <p:spPr>
          <a:xfrm>
            <a:off x="305354" y="229994"/>
            <a:ext cx="7366307"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dirty="0">
                <a:solidFill>
                  <a:srgbClr val="000000"/>
                </a:solidFill>
                <a:latin typeface="Calibri"/>
                <a:ea typeface="Calibri"/>
                <a:cs typeface="Calibri"/>
                <a:sym typeface="Calibri"/>
              </a:rPr>
              <a:t>Four psycholinguistic variables important to picture naming and other word production tasks</a:t>
            </a:r>
            <a:endParaRPr sz="2800" dirty="0"/>
          </a:p>
        </p:txBody>
      </p:sp>
      <p:graphicFrame>
        <p:nvGraphicFramePr>
          <p:cNvPr id="16" name="Table 15">
            <a:extLst>
              <a:ext uri="{FF2B5EF4-FFF2-40B4-BE49-F238E27FC236}">
                <a16:creationId xmlns:a16="http://schemas.microsoft.com/office/drawing/2014/main" id="{80F86CF7-83EF-F748-A206-22492C57D702}"/>
              </a:ext>
            </a:extLst>
          </p:cNvPr>
          <p:cNvGraphicFramePr>
            <a:graphicFrameLocks noGrp="1"/>
          </p:cNvGraphicFramePr>
          <p:nvPr>
            <p:extLst>
              <p:ext uri="{D42A27DB-BD31-4B8C-83A1-F6EECF244321}">
                <p14:modId xmlns:p14="http://schemas.microsoft.com/office/powerpoint/2010/main" val="774438085"/>
              </p:ext>
            </p:extLst>
          </p:nvPr>
        </p:nvGraphicFramePr>
        <p:xfrm>
          <a:off x="603249" y="1406525"/>
          <a:ext cx="8165193" cy="2908300"/>
        </p:xfrm>
        <a:graphic>
          <a:graphicData uri="http://schemas.openxmlformats.org/drawingml/2006/table">
            <a:tbl>
              <a:tblPr/>
              <a:tblGrid>
                <a:gridCol w="1018201">
                  <a:extLst>
                    <a:ext uri="{9D8B030D-6E8A-4147-A177-3AD203B41FA5}">
                      <a16:colId xmlns:a16="http://schemas.microsoft.com/office/drawing/2014/main" val="2593970282"/>
                    </a:ext>
                  </a:extLst>
                </a:gridCol>
                <a:gridCol w="5668642">
                  <a:extLst>
                    <a:ext uri="{9D8B030D-6E8A-4147-A177-3AD203B41FA5}">
                      <a16:colId xmlns:a16="http://schemas.microsoft.com/office/drawing/2014/main" val="718389299"/>
                    </a:ext>
                  </a:extLst>
                </a:gridCol>
                <a:gridCol w="1478350">
                  <a:extLst>
                    <a:ext uri="{9D8B030D-6E8A-4147-A177-3AD203B41FA5}">
                      <a16:colId xmlns:a16="http://schemas.microsoft.com/office/drawing/2014/main" val="3680146138"/>
                    </a:ext>
                  </a:extLst>
                </a:gridCol>
              </a:tblGrid>
              <a:tr h="266700">
                <a:tc>
                  <a:txBody>
                    <a:bodyPr/>
                    <a:lstStyle/>
                    <a:p>
                      <a:pPr algn="l" fontAlgn="ctr"/>
                      <a:r>
                        <a:rPr lang="en-US" sz="1600" b="1" i="0" u="none" strike="noStrike">
                          <a:solidFill>
                            <a:srgbClr val="000000"/>
                          </a:solidFill>
                          <a:effectLst/>
                          <a:latin typeface="Calibri" panose="020F0502020204030204" pitchFamily="34" charset="0"/>
                        </a:rPr>
                        <a:t>Variable</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1" i="0" u="none" strike="noStrike">
                          <a:solidFill>
                            <a:srgbClr val="000000"/>
                          </a:solidFill>
                          <a:effectLst/>
                          <a:latin typeface="Calibri" panose="020F0502020204030204" pitchFamily="34" charset="0"/>
                        </a:rPr>
                        <a:t>Definition</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1" i="0" u="none" strike="noStrike">
                          <a:solidFill>
                            <a:srgbClr val="000000"/>
                          </a:solidFill>
                          <a:effectLst/>
                          <a:latin typeface="Calibri" panose="020F0502020204030204" pitchFamily="34" charset="0"/>
                        </a:rPr>
                        <a:t>PNT examples</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4476513"/>
                  </a:ext>
                </a:extLst>
              </a:tr>
              <a:tr h="584200">
                <a:tc>
                  <a:txBody>
                    <a:bodyPr/>
                    <a:lstStyle/>
                    <a:p>
                      <a:pPr algn="l" fontAlgn="ctr"/>
                      <a:r>
                        <a:rPr lang="en-US" sz="1400" b="0" i="1" u="none" strike="noStrike" dirty="0">
                          <a:solidFill>
                            <a:srgbClr val="000000"/>
                          </a:solidFill>
                          <a:effectLst/>
                          <a:latin typeface="Calibri" panose="020F0502020204030204" pitchFamily="34" charset="0"/>
                        </a:rPr>
                        <a:t>Frequency</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en-US" sz="1400" b="0" i="0" u="none" strike="noStrike" dirty="0">
                          <a:solidFill>
                            <a:srgbClr val="000000"/>
                          </a:solidFill>
                          <a:effectLst/>
                          <a:latin typeface="Calibri" panose="020F0502020204030204" pitchFamily="34" charset="0"/>
                        </a:rPr>
                        <a:t>how often a word occurs in the lexicon of a given language, measured as the log frequency per million occurrences in a written or spoken database *</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ctr"/>
                      <a:r>
                        <a:rPr lang="en-US" sz="1400" b="0" i="0" u="none" strike="noStrike">
                          <a:solidFill>
                            <a:srgbClr val="000000"/>
                          </a:solidFill>
                          <a:effectLst/>
                          <a:latin typeface="Calibri" panose="020F0502020204030204" pitchFamily="34" charset="0"/>
                        </a:rPr>
                        <a:t>book = 2.6375              pumpkin = 0.301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089131071"/>
                  </a:ext>
                </a:extLst>
              </a:tr>
              <a:tr h="584200">
                <a:tc>
                  <a:txBody>
                    <a:bodyPr/>
                    <a:lstStyle/>
                    <a:p>
                      <a:pPr algn="l" fontAlgn="ctr"/>
                      <a:r>
                        <a:rPr lang="en-US" sz="1400" b="0" i="1" u="none" strike="noStrike" dirty="0">
                          <a:solidFill>
                            <a:srgbClr val="000000"/>
                          </a:solidFill>
                          <a:effectLst/>
                          <a:latin typeface="Calibri" panose="020F0502020204030204" pitchFamily="34" charset="0"/>
                        </a:rPr>
                        <a:t>Imageability</a:t>
                      </a:r>
                    </a:p>
                  </a:txBody>
                  <a:tcPr marL="9525" marR="9525" marT="9525" marB="0" anchor="ctr">
                    <a:lnL>
                      <a:noFill/>
                    </a:lnL>
                    <a:lnR>
                      <a:noFill/>
                    </a:lnR>
                    <a:lnT w="6350" cap="flat" cmpd="sng" algn="ctr">
                      <a:noFill/>
                      <a:prstDash val="solid"/>
                      <a:round/>
                      <a:headEnd type="none" w="med" len="med"/>
                      <a:tailEnd type="none" w="med" len="med"/>
                    </a:lnT>
                    <a:lnB>
                      <a:noFill/>
                    </a:lnB>
                  </a:tcPr>
                </a:tc>
                <a:tc>
                  <a:txBody>
                    <a:bodyPr/>
                    <a:lstStyle/>
                    <a:p>
                      <a:pPr algn="l" fontAlgn="ctr"/>
                      <a:r>
                        <a:rPr lang="en-US" sz="1400" b="0" i="0" u="none" strike="noStrike" dirty="0">
                          <a:solidFill>
                            <a:srgbClr val="000000"/>
                          </a:solidFill>
                          <a:effectLst/>
                          <a:latin typeface="Calibri" panose="020F0502020204030204" pitchFamily="34" charset="0"/>
                        </a:rPr>
                        <a:t>how picturable a word is, measured as mean scores on a rating scale that range from 100-700</a:t>
                      </a:r>
                    </a:p>
                  </a:txBody>
                  <a:tcPr marL="9525" marR="9525" marT="9525" marB="0" anchor="ctr">
                    <a:lnL>
                      <a:noFill/>
                    </a:lnL>
                    <a:lnR>
                      <a:noFill/>
                    </a:lnR>
                    <a:lnT w="6350" cap="flat" cmpd="sng" algn="ctr">
                      <a:noFill/>
                      <a:prstDash val="solid"/>
                      <a:round/>
                      <a:headEnd type="none" w="med" len="med"/>
                      <a:tailEnd type="none" w="med" len="med"/>
                    </a:lnT>
                    <a:lnB>
                      <a:noFill/>
                    </a:lnB>
                  </a:tcPr>
                </a:tc>
                <a:tc>
                  <a:txBody>
                    <a:bodyPr/>
                    <a:lstStyle/>
                    <a:p>
                      <a:pPr algn="l" fontAlgn="ctr"/>
                      <a:r>
                        <a:rPr lang="en-US" sz="1400" b="0" i="0" u="none" strike="noStrike" dirty="0">
                          <a:solidFill>
                            <a:srgbClr val="000000"/>
                          </a:solidFill>
                          <a:effectLst/>
                          <a:latin typeface="Calibri" panose="020F0502020204030204" pitchFamily="34" charset="0"/>
                        </a:rPr>
                        <a:t>banana = 644                   pipe = 463</a:t>
                      </a:r>
                    </a:p>
                  </a:txBody>
                  <a:tcPr marL="9525" marR="9525" marT="9525" marB="0" anchor="ctr">
                    <a:lnL>
                      <a:noFill/>
                    </a:lnL>
                    <a:lnR>
                      <a:noFill/>
                    </a:lnR>
                    <a:lnT w="6350" cap="flat" cmpd="sng" algn="ctr">
                      <a:noFill/>
                      <a:prstDash val="solid"/>
                      <a:round/>
                      <a:headEnd type="none" w="med" len="med"/>
                      <a:tailEnd type="none" w="med" len="med"/>
                    </a:lnT>
                    <a:lnB>
                      <a:noFill/>
                    </a:lnB>
                  </a:tcPr>
                </a:tc>
                <a:extLst>
                  <a:ext uri="{0D108BD9-81ED-4DB2-BD59-A6C34878D82A}">
                    <a16:rowId xmlns:a16="http://schemas.microsoft.com/office/drawing/2014/main" val="2128777745"/>
                  </a:ext>
                </a:extLst>
              </a:tr>
              <a:tr h="584200">
                <a:tc>
                  <a:txBody>
                    <a:bodyPr/>
                    <a:lstStyle/>
                    <a:p>
                      <a:pPr algn="l" fontAlgn="ctr"/>
                      <a:r>
                        <a:rPr lang="en-US" sz="1400" b="0" i="1" u="none" strike="noStrike" dirty="0">
                          <a:solidFill>
                            <a:srgbClr val="000000"/>
                          </a:solidFill>
                          <a:effectLst/>
                          <a:latin typeface="Calibri" panose="020F0502020204030204" pitchFamily="34" charset="0"/>
                        </a:rPr>
                        <a:t>Length</a:t>
                      </a:r>
                    </a:p>
                  </a:txBody>
                  <a:tcPr marL="9525" marR="9525" marT="9525" marB="0" anchor="ctr">
                    <a:lnL>
                      <a:noFill/>
                    </a:lnL>
                    <a:lnR>
                      <a:noFill/>
                    </a:lnR>
                    <a:lnT>
                      <a:noFill/>
                    </a:lnT>
                    <a:lnB>
                      <a:noFill/>
                    </a:lnB>
                  </a:tcPr>
                </a:tc>
                <a:tc>
                  <a:txBody>
                    <a:bodyPr/>
                    <a:lstStyle/>
                    <a:p>
                      <a:pPr algn="l" fontAlgn="ctr"/>
                      <a:r>
                        <a:rPr lang="en-US" sz="1400" b="0" i="0" u="none" strike="noStrike" dirty="0">
                          <a:solidFill>
                            <a:srgbClr val="000000"/>
                          </a:solidFill>
                          <a:effectLst/>
                          <a:latin typeface="Calibri" panose="020F0502020204030204" pitchFamily="34" charset="0"/>
                        </a:rPr>
                        <a:t>number of phonemes in a word *</a:t>
                      </a:r>
                    </a:p>
                  </a:txBody>
                  <a:tcPr marL="9525" marR="9525" marT="9525" marB="0" anchor="ctr">
                    <a:lnL>
                      <a:noFill/>
                    </a:lnL>
                    <a:lnR>
                      <a:noFill/>
                    </a:lnR>
                    <a:lnT>
                      <a:noFill/>
                    </a:lnT>
                    <a:lnB>
                      <a:noFill/>
                    </a:lnB>
                  </a:tcPr>
                </a:tc>
                <a:tc>
                  <a:txBody>
                    <a:bodyPr/>
                    <a:lstStyle/>
                    <a:p>
                      <a:pPr algn="l" fontAlgn="ctr"/>
                      <a:r>
                        <a:rPr lang="en-US" sz="1400" b="0" i="0" u="none" strike="noStrike">
                          <a:solidFill>
                            <a:srgbClr val="000000"/>
                          </a:solidFill>
                          <a:effectLst/>
                          <a:latin typeface="Calibri" panose="020F0502020204030204" pitchFamily="34" charset="0"/>
                        </a:rPr>
                        <a:t>cake = 3                      dinosaur = 7</a:t>
                      </a:r>
                    </a:p>
                  </a:txBody>
                  <a:tcPr marL="9525" marR="9525" marT="9525" marB="0" anchor="ctr">
                    <a:lnL>
                      <a:noFill/>
                    </a:lnL>
                    <a:lnR>
                      <a:noFill/>
                    </a:lnR>
                    <a:lnT>
                      <a:noFill/>
                    </a:lnT>
                    <a:lnB>
                      <a:noFill/>
                    </a:lnB>
                  </a:tcPr>
                </a:tc>
                <a:extLst>
                  <a:ext uri="{0D108BD9-81ED-4DB2-BD59-A6C34878D82A}">
                    <a16:rowId xmlns:a16="http://schemas.microsoft.com/office/drawing/2014/main" val="2758757187"/>
                  </a:ext>
                </a:extLst>
              </a:tr>
              <a:tr h="584200">
                <a:tc>
                  <a:txBody>
                    <a:bodyPr/>
                    <a:lstStyle/>
                    <a:p>
                      <a:pPr algn="l" fontAlgn="ctr"/>
                      <a:r>
                        <a:rPr lang="en-US" sz="1400" b="0" i="1" u="none" strike="noStrike" dirty="0">
                          <a:solidFill>
                            <a:srgbClr val="000000"/>
                          </a:solidFill>
                          <a:effectLst/>
                          <a:latin typeface="Calibri" panose="020F0502020204030204" pitchFamily="34" charset="0"/>
                        </a:rPr>
                        <a:t>Lexicality</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Calibri" panose="020F0502020204030204" pitchFamily="34" charset="0"/>
                        </a:rPr>
                        <a:t>the "real word" versus "nonword" status of a word</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ctr"/>
                      <a:r>
                        <a:rPr lang="en-US" sz="1400" b="0" i="0" u="none" strike="noStrike" dirty="0">
                          <a:solidFill>
                            <a:srgbClr val="000000"/>
                          </a:solidFill>
                          <a:effectLst/>
                          <a:latin typeface="Calibri" panose="020F0502020204030204" pitchFamily="34" charset="0"/>
                        </a:rPr>
                        <a:t>cat = real word.                 </a:t>
                      </a:r>
                      <a:r>
                        <a:rPr lang="en-US" sz="1400" b="0" i="0" u="none" strike="noStrike" dirty="0" err="1">
                          <a:solidFill>
                            <a:srgbClr val="000000"/>
                          </a:solidFill>
                          <a:effectLst/>
                          <a:latin typeface="Calibri" panose="020F0502020204030204" pitchFamily="34" charset="0"/>
                        </a:rPr>
                        <a:t>dæt</a:t>
                      </a:r>
                      <a:r>
                        <a:rPr lang="en-US" sz="1400" b="0" i="0" u="none" strike="noStrike" dirty="0">
                          <a:solidFill>
                            <a:srgbClr val="000000"/>
                          </a:solidFill>
                          <a:effectLst/>
                          <a:latin typeface="Calibri" panose="020F0502020204030204" pitchFamily="34" charset="0"/>
                        </a:rPr>
                        <a:t> = nonword</a:t>
                      </a:r>
                    </a:p>
                  </a:txBody>
                  <a:tcPr marL="9525" marR="9525" marT="9525" marB="0" anchor="ctr">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47086786"/>
                  </a:ext>
                </a:extLst>
              </a:tr>
              <a:tr h="304800">
                <a:tc gridSpan="2">
                  <a:txBody>
                    <a:bodyPr/>
                    <a:lstStyle/>
                    <a:p>
                      <a:pPr algn="l" fontAlgn="b"/>
                      <a:r>
                        <a:rPr lang="en-US" sz="1400" b="0" i="0" u="none" strike="noStrike">
                          <a:solidFill>
                            <a:srgbClr val="000000"/>
                          </a:solidFill>
                          <a:effectLst/>
                          <a:latin typeface="Calibri" panose="020F0502020204030204" pitchFamily="34" charset="0"/>
                        </a:rPr>
                        <a:t>* can be measured in other ways than those listed here</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hMerge="1">
                  <a:txBody>
                    <a:bodyPr/>
                    <a:lstStyle/>
                    <a:p>
                      <a:endParaRPr lang="en-US"/>
                    </a:p>
                  </a:txBody>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1269505279"/>
                  </a:ext>
                </a:extLst>
              </a:tr>
            </a:tbl>
          </a:graphicData>
        </a:graphic>
      </p:graphicFrame>
      <p:pic>
        <p:nvPicPr>
          <p:cNvPr id="2" name="Audio 1">
            <a:hlinkClick r:id="" action="ppaction://media"/>
            <a:extLst>
              <a:ext uri="{FF2B5EF4-FFF2-40B4-BE49-F238E27FC236}">
                <a16:creationId xmlns:a16="http://schemas.microsoft.com/office/drawing/2014/main" id="{3F00D697-CE4F-6644-8C67-BF3F263F35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67834002"/>
      </p:ext>
    </p:extLst>
  </p:cSld>
  <p:clrMapOvr>
    <a:masterClrMapping/>
  </p:clrMapOvr>
  <mc:AlternateContent xmlns:mc="http://schemas.openxmlformats.org/markup-compatibility/2006">
    <mc:Choice xmlns:p14="http://schemas.microsoft.com/office/powerpoint/2010/main" Requires="p14">
      <p:transition spd="slow" p14:dur="2000" advTm="148415"/>
    </mc:Choice>
    <mc:Fallback>
      <p:transition spd="slow" advTm="148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None/>
            </a:pPr>
            <a:r>
              <a:rPr lang="en-US" dirty="0">
                <a:latin typeface="Calibri" panose="020F0502020204030204" pitchFamily="34" charset="0"/>
                <a:cs typeface="Calibri" panose="020F0502020204030204" pitchFamily="34" charset="0"/>
              </a:rPr>
              <a:t>Influence of psycholinguistic variables on language tasks</a:t>
            </a:r>
            <a:endParaRPr dirty="0">
              <a:latin typeface="Calibri" panose="020F0502020204030204" pitchFamily="34" charset="0"/>
              <a:cs typeface="Calibri" panose="020F0502020204030204" pitchFamily="34" charset="0"/>
            </a:endParaRPr>
          </a:p>
        </p:txBody>
      </p:sp>
      <p:pic>
        <p:nvPicPr>
          <p:cNvPr id="2" name="Audio 1">
            <a:hlinkClick r:id="" action="ppaction://media"/>
            <a:extLst>
              <a:ext uri="{FF2B5EF4-FFF2-40B4-BE49-F238E27FC236}">
                <a16:creationId xmlns:a16="http://schemas.microsoft.com/office/drawing/2014/main" id="{DCD97965-97C9-4045-8AD2-6176781284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888"/>
    </mc:Choice>
    <mc:Fallback>
      <p:transition spd="slow" advTm="138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F140-D4DA-4841-A3DC-D4A7D9CE3642}"/>
              </a:ext>
            </a:extLst>
          </p:cNvPr>
          <p:cNvSpPr>
            <a:spLocks noGrp="1"/>
          </p:cNvSpPr>
          <p:nvPr>
            <p:ph type="title" idx="4294967295"/>
          </p:nvPr>
        </p:nvSpPr>
        <p:spPr>
          <a:xfrm>
            <a:off x="0" y="95412"/>
            <a:ext cx="7689850" cy="534987"/>
          </a:xfrm>
        </p:spPr>
        <p:txBody>
          <a:bodyPr/>
          <a:lstStyle/>
          <a:p>
            <a:r>
              <a:rPr lang="en-US" dirty="0">
                <a:latin typeface="Calibri" panose="020F0502020204030204" pitchFamily="34" charset="0"/>
                <a:cs typeface="Calibri" panose="020F0502020204030204" pitchFamily="34" charset="0"/>
              </a:rPr>
              <a:t>Picture naming: Frequency and Imageability</a:t>
            </a:r>
          </a:p>
        </p:txBody>
      </p:sp>
      <p:sp>
        <p:nvSpPr>
          <p:cNvPr id="3" name="Text Placeholder 2">
            <a:extLst>
              <a:ext uri="{FF2B5EF4-FFF2-40B4-BE49-F238E27FC236}">
                <a16:creationId xmlns:a16="http://schemas.microsoft.com/office/drawing/2014/main" id="{F7BE3BD8-0DE9-074F-9349-20FA28BCE487}"/>
              </a:ext>
            </a:extLst>
          </p:cNvPr>
          <p:cNvSpPr>
            <a:spLocks noGrp="1"/>
          </p:cNvSpPr>
          <p:nvPr>
            <p:ph type="body" idx="4294967295"/>
          </p:nvPr>
        </p:nvSpPr>
        <p:spPr>
          <a:xfrm>
            <a:off x="-1" y="738295"/>
            <a:ext cx="8787539" cy="1841500"/>
          </a:xfrm>
        </p:spPr>
        <p:txBody>
          <a:bodyPr/>
          <a:lstStyle/>
          <a:p>
            <a:r>
              <a:rPr lang="en-US" sz="1800" dirty="0">
                <a:latin typeface="Calibri" panose="020F0502020204030204" pitchFamily="34" charset="0"/>
                <a:cs typeface="Calibri" panose="020F0502020204030204" pitchFamily="34" charset="0"/>
              </a:rPr>
              <a:t>High frequency and high imageability words are </a:t>
            </a:r>
            <a:r>
              <a:rPr lang="en-US" sz="1800" b="1" dirty="0">
                <a:latin typeface="Calibri" panose="020F0502020204030204" pitchFamily="34" charset="0"/>
                <a:cs typeface="Calibri" panose="020F0502020204030204" pitchFamily="34" charset="0"/>
              </a:rPr>
              <a:t>easier to access </a:t>
            </a:r>
            <a:r>
              <a:rPr lang="en-US" sz="1800" dirty="0">
                <a:latin typeface="Calibri" panose="020F0502020204030204" pitchFamily="34" charset="0"/>
                <a:cs typeface="Calibri" panose="020F0502020204030204" pitchFamily="34" charset="0"/>
              </a:rPr>
              <a:t>because the </a:t>
            </a:r>
            <a:r>
              <a:rPr lang="en-US" sz="1800" b="1" dirty="0">
                <a:latin typeface="Calibri" panose="020F0502020204030204" pitchFamily="34" charset="0"/>
                <a:cs typeface="Calibri" panose="020F0502020204030204" pitchFamily="34" charset="0"/>
              </a:rPr>
              <a:t>stronger connections between the semantics and word levels</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High frequency and high imageability words have </a:t>
            </a:r>
            <a:r>
              <a:rPr lang="en-US" sz="1800" b="1" dirty="0">
                <a:latin typeface="Calibri" panose="020F0502020204030204" pitchFamily="34" charset="0"/>
                <a:cs typeface="Calibri" panose="020F0502020204030204" pitchFamily="34" charset="0"/>
              </a:rPr>
              <a:t>no effect on phonological processing </a:t>
            </a:r>
            <a:r>
              <a:rPr lang="en-US" sz="1800" dirty="0">
                <a:latin typeface="Calibri" panose="020F0502020204030204" pitchFamily="34" charset="0"/>
                <a:cs typeface="Calibri" panose="020F0502020204030204" pitchFamily="34" charset="0"/>
              </a:rPr>
              <a:t>because access to phonemes does </a:t>
            </a:r>
            <a:r>
              <a:rPr lang="en-US" sz="1800" b="1" dirty="0">
                <a:latin typeface="Calibri" panose="020F0502020204030204" pitchFamily="34" charset="0"/>
                <a:cs typeface="Calibri" panose="020F0502020204030204" pitchFamily="34" charset="0"/>
              </a:rPr>
              <a:t>not require lexical-semantic information</a:t>
            </a:r>
            <a:endParaRPr lang="en-US" sz="1800" dirty="0">
              <a:latin typeface="Calibri" panose="020F0502020204030204" pitchFamily="34" charset="0"/>
              <a:cs typeface="Calibri" panose="020F0502020204030204" pitchFamily="34" charset="0"/>
            </a:endParaRPr>
          </a:p>
        </p:txBody>
      </p:sp>
      <p:pic>
        <p:nvPicPr>
          <p:cNvPr id="5" name="Picture 4" descr="A picture containing diagram&#10;&#10;Description automatically generated">
            <a:extLst>
              <a:ext uri="{FF2B5EF4-FFF2-40B4-BE49-F238E27FC236}">
                <a16:creationId xmlns:a16="http://schemas.microsoft.com/office/drawing/2014/main" id="{C283F6D3-A22A-7D45-AABD-2C1F3CB3B03C}"/>
              </a:ext>
            </a:extLst>
          </p:cNvPr>
          <p:cNvPicPr>
            <a:picLocks noChangeAspect="1"/>
          </p:cNvPicPr>
          <p:nvPr/>
        </p:nvPicPr>
        <p:blipFill>
          <a:blip r:embed="rId5"/>
          <a:stretch>
            <a:fillRect/>
          </a:stretch>
        </p:blipFill>
        <p:spPr>
          <a:xfrm>
            <a:off x="1117600" y="2795587"/>
            <a:ext cx="6908800" cy="1841500"/>
          </a:xfrm>
          <a:prstGeom prst="rect">
            <a:avLst/>
          </a:prstGeom>
        </p:spPr>
      </p:pic>
      <p:sp>
        <p:nvSpPr>
          <p:cNvPr id="7" name="Google Shape;1011;p18">
            <a:extLst>
              <a:ext uri="{FF2B5EF4-FFF2-40B4-BE49-F238E27FC236}">
                <a16:creationId xmlns:a16="http://schemas.microsoft.com/office/drawing/2014/main" id="{0EDF0A54-29E8-1749-ABB8-5A7643E5BE0C}"/>
              </a:ext>
            </a:extLst>
          </p:cNvPr>
          <p:cNvSpPr txBox="1"/>
          <p:nvPr/>
        </p:nvSpPr>
        <p:spPr>
          <a:xfrm>
            <a:off x="7689850" y="4494276"/>
            <a:ext cx="1454150"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Calibri"/>
                <a:ea typeface="Calibri"/>
                <a:cs typeface="Calibri"/>
                <a:sym typeface="Calibri"/>
              </a:rPr>
              <a:t>Frequency effect</a:t>
            </a:r>
            <a:br>
              <a:rPr lang="en-US" sz="1200" b="0" i="0" u="none" strike="noStrike" cap="none" dirty="0">
                <a:solidFill>
                  <a:srgbClr val="000000"/>
                </a:solidFill>
                <a:latin typeface="Calibri"/>
                <a:ea typeface="Calibri"/>
                <a:cs typeface="Calibri"/>
                <a:sym typeface="Calibri"/>
              </a:rPr>
            </a:br>
            <a:r>
              <a:rPr lang="en-US" sz="1200" b="0" i="0" u="none" strike="noStrike" cap="none" dirty="0">
                <a:solidFill>
                  <a:srgbClr val="000000"/>
                </a:solidFill>
                <a:latin typeface="Calibri"/>
                <a:ea typeface="Calibri"/>
                <a:cs typeface="Calibri"/>
                <a:sym typeface="Calibri"/>
              </a:rPr>
              <a:t>Imageabilit</a:t>
            </a:r>
            <a:r>
              <a:rPr lang="en-US" sz="1200" dirty="0">
                <a:latin typeface="Calibri"/>
                <a:ea typeface="Calibri"/>
                <a:cs typeface="Calibri"/>
                <a:sym typeface="Calibri"/>
              </a:rPr>
              <a:t>y effect</a:t>
            </a:r>
            <a:endParaRPr dirty="0"/>
          </a:p>
        </p:txBody>
      </p:sp>
      <p:pic>
        <p:nvPicPr>
          <p:cNvPr id="4" name="Audio 3">
            <a:hlinkClick r:id="" action="ppaction://media"/>
            <a:extLst>
              <a:ext uri="{FF2B5EF4-FFF2-40B4-BE49-F238E27FC236}">
                <a16:creationId xmlns:a16="http://schemas.microsoft.com/office/drawing/2014/main" id="{D10D57FA-6E79-EA4C-BED6-EEB1051E15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683484564"/>
      </p:ext>
    </p:extLst>
  </p:cSld>
  <p:clrMapOvr>
    <a:masterClrMapping/>
  </p:clrMapOvr>
  <mc:AlternateContent xmlns:mc="http://schemas.openxmlformats.org/markup-compatibility/2006">
    <mc:Choice xmlns:p14="http://schemas.microsoft.com/office/powerpoint/2010/main" Requires="p14">
      <p:transition spd="slow" p14:dur="2000" advTm="91113"/>
    </mc:Choice>
    <mc:Fallback>
      <p:transition spd="slow" advTm="911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F140-D4DA-4841-A3DC-D4A7D9CE3642}"/>
              </a:ext>
            </a:extLst>
          </p:cNvPr>
          <p:cNvSpPr>
            <a:spLocks noGrp="1"/>
          </p:cNvSpPr>
          <p:nvPr>
            <p:ph type="title" idx="4294967295"/>
          </p:nvPr>
        </p:nvSpPr>
        <p:spPr>
          <a:xfrm>
            <a:off x="0" y="95412"/>
            <a:ext cx="8787538" cy="534987"/>
          </a:xfrm>
        </p:spPr>
        <p:txBody>
          <a:bodyPr/>
          <a:lstStyle/>
          <a:p>
            <a:r>
              <a:rPr lang="en-US" dirty="0">
                <a:latin typeface="Calibri" panose="020F0502020204030204" pitchFamily="34" charset="0"/>
                <a:cs typeface="Calibri" panose="020F0502020204030204" pitchFamily="34" charset="0"/>
              </a:rPr>
              <a:t>Other word production tasks: Frequency and Imageability</a:t>
            </a:r>
          </a:p>
        </p:txBody>
      </p:sp>
      <p:sp>
        <p:nvSpPr>
          <p:cNvPr id="3" name="Text Placeholder 2">
            <a:extLst>
              <a:ext uri="{FF2B5EF4-FFF2-40B4-BE49-F238E27FC236}">
                <a16:creationId xmlns:a16="http://schemas.microsoft.com/office/drawing/2014/main" id="{F7BE3BD8-0DE9-074F-9349-20FA28BCE487}"/>
              </a:ext>
            </a:extLst>
          </p:cNvPr>
          <p:cNvSpPr>
            <a:spLocks noGrp="1"/>
          </p:cNvSpPr>
          <p:nvPr>
            <p:ph type="body" idx="4294967295"/>
          </p:nvPr>
        </p:nvSpPr>
        <p:spPr>
          <a:xfrm>
            <a:off x="-1" y="738295"/>
            <a:ext cx="8787539" cy="1752600"/>
          </a:xfrm>
        </p:spPr>
        <p:txBody>
          <a:bodyPr/>
          <a:lstStyle/>
          <a:p>
            <a:r>
              <a:rPr lang="en-US" sz="1800" dirty="0">
                <a:latin typeface="Calibri" panose="020F0502020204030204" pitchFamily="34" charset="0"/>
                <a:cs typeface="Calibri" panose="020F0502020204030204" pitchFamily="34" charset="0"/>
              </a:rPr>
              <a:t>High frequency and high imageability words will be </a:t>
            </a:r>
            <a:r>
              <a:rPr lang="en-US" sz="1800" b="1" dirty="0">
                <a:latin typeface="Calibri" panose="020F0502020204030204" pitchFamily="34" charset="0"/>
                <a:cs typeface="Calibri" panose="020F0502020204030204" pitchFamily="34" charset="0"/>
              </a:rPr>
              <a:t>easier to name to definition </a:t>
            </a:r>
            <a:r>
              <a:rPr lang="en-US" sz="1800" dirty="0">
                <a:latin typeface="Calibri" panose="020F0502020204030204" pitchFamily="34" charset="0"/>
                <a:cs typeface="Calibri" panose="020F0502020204030204" pitchFamily="34" charset="0"/>
              </a:rPr>
              <a:t>because of stronger word-semantics connections</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High frequency and high imageability words will be </a:t>
            </a:r>
            <a:r>
              <a:rPr lang="en-US" sz="1800" b="1" dirty="0">
                <a:latin typeface="Calibri" panose="020F0502020204030204" pitchFamily="34" charset="0"/>
                <a:cs typeface="Calibri" panose="020F0502020204030204" pitchFamily="34" charset="0"/>
              </a:rPr>
              <a:t>easier to repeat </a:t>
            </a:r>
            <a:r>
              <a:rPr lang="en-US" sz="1800" b="1" i="1" dirty="0">
                <a:latin typeface="Calibri" panose="020F0502020204030204" pitchFamily="34" charset="0"/>
                <a:cs typeface="Calibri" panose="020F0502020204030204" pitchFamily="34" charset="0"/>
              </a:rPr>
              <a:t>for individuals with phonological processing deficits </a:t>
            </a:r>
            <a:r>
              <a:rPr lang="en-US" sz="1800" dirty="0">
                <a:latin typeface="Calibri" panose="020F0502020204030204" pitchFamily="34" charset="0"/>
                <a:cs typeface="Calibri" panose="020F0502020204030204" pitchFamily="34" charset="0"/>
              </a:rPr>
              <a:t>because they can rely on strong word-semantic connections to </a:t>
            </a:r>
            <a:r>
              <a:rPr lang="en-US" sz="1800" b="1" dirty="0">
                <a:latin typeface="Calibri" panose="020F0502020204030204" pitchFamily="34" charset="0"/>
                <a:cs typeface="Calibri" panose="020F0502020204030204" pitchFamily="34" charset="0"/>
              </a:rPr>
              <a:t>boost phoneme encoding</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p:txBody>
      </p:sp>
      <p:pic>
        <p:nvPicPr>
          <p:cNvPr id="9" name="Picture 8" descr="A picture containing diagram&#10;&#10;Description automatically generated">
            <a:extLst>
              <a:ext uri="{FF2B5EF4-FFF2-40B4-BE49-F238E27FC236}">
                <a16:creationId xmlns:a16="http://schemas.microsoft.com/office/drawing/2014/main" id="{F8339DC9-CCAE-F147-BCCC-563A3439D9FF}"/>
              </a:ext>
            </a:extLst>
          </p:cNvPr>
          <p:cNvPicPr>
            <a:picLocks noChangeAspect="1"/>
          </p:cNvPicPr>
          <p:nvPr/>
        </p:nvPicPr>
        <p:blipFill>
          <a:blip r:embed="rId5"/>
          <a:stretch>
            <a:fillRect/>
          </a:stretch>
        </p:blipFill>
        <p:spPr>
          <a:xfrm>
            <a:off x="1136650" y="2781506"/>
            <a:ext cx="6870700" cy="1866900"/>
          </a:xfrm>
          <a:prstGeom prst="rect">
            <a:avLst/>
          </a:prstGeom>
        </p:spPr>
      </p:pic>
      <p:sp>
        <p:nvSpPr>
          <p:cNvPr id="7" name="Google Shape;1011;p18">
            <a:extLst>
              <a:ext uri="{FF2B5EF4-FFF2-40B4-BE49-F238E27FC236}">
                <a16:creationId xmlns:a16="http://schemas.microsoft.com/office/drawing/2014/main" id="{442FA034-B349-2646-9597-806F40A379A2}"/>
              </a:ext>
            </a:extLst>
          </p:cNvPr>
          <p:cNvSpPr txBox="1"/>
          <p:nvPr/>
        </p:nvSpPr>
        <p:spPr>
          <a:xfrm>
            <a:off x="7787468" y="4494276"/>
            <a:ext cx="1454150"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Calibri"/>
                <a:ea typeface="Calibri"/>
                <a:cs typeface="Calibri"/>
                <a:sym typeface="Calibri"/>
              </a:rPr>
              <a:t>Frequency effect</a:t>
            </a:r>
            <a:br>
              <a:rPr lang="en-US" sz="1200" b="0" i="0" u="none" strike="noStrike" cap="none" dirty="0">
                <a:solidFill>
                  <a:srgbClr val="000000"/>
                </a:solidFill>
                <a:latin typeface="Calibri"/>
                <a:ea typeface="Calibri"/>
                <a:cs typeface="Calibri"/>
                <a:sym typeface="Calibri"/>
              </a:rPr>
            </a:br>
            <a:r>
              <a:rPr lang="en-US" sz="1200" b="0" i="0" u="none" strike="noStrike" cap="none" dirty="0">
                <a:solidFill>
                  <a:srgbClr val="000000"/>
                </a:solidFill>
                <a:latin typeface="Calibri"/>
                <a:ea typeface="Calibri"/>
                <a:cs typeface="Calibri"/>
                <a:sym typeface="Calibri"/>
              </a:rPr>
              <a:t>Imageabilit</a:t>
            </a:r>
            <a:r>
              <a:rPr lang="en-US" sz="1200" dirty="0">
                <a:latin typeface="Calibri"/>
                <a:ea typeface="Calibri"/>
                <a:cs typeface="Calibri"/>
                <a:sym typeface="Calibri"/>
              </a:rPr>
              <a:t>y effect</a:t>
            </a:r>
            <a:endParaRPr dirty="0"/>
          </a:p>
        </p:txBody>
      </p:sp>
      <p:pic>
        <p:nvPicPr>
          <p:cNvPr id="4" name="Audio 3">
            <a:hlinkClick r:id="" action="ppaction://media"/>
            <a:extLst>
              <a:ext uri="{FF2B5EF4-FFF2-40B4-BE49-F238E27FC236}">
                <a16:creationId xmlns:a16="http://schemas.microsoft.com/office/drawing/2014/main" id="{EED45C80-667B-6A4F-BAA4-C2497F60AF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444067488"/>
      </p:ext>
    </p:extLst>
  </p:cSld>
  <p:clrMapOvr>
    <a:masterClrMapping/>
  </p:clrMapOvr>
  <mc:AlternateContent xmlns:mc="http://schemas.openxmlformats.org/markup-compatibility/2006">
    <mc:Choice xmlns:p14="http://schemas.microsoft.com/office/powerpoint/2010/main" Requires="p14">
      <p:transition spd="slow" p14:dur="2000" advTm="57357"/>
    </mc:Choice>
    <mc:Fallback>
      <p:transition spd="slow" advTm="5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2F140-D4DA-4841-A3DC-D4A7D9CE3642}"/>
              </a:ext>
            </a:extLst>
          </p:cNvPr>
          <p:cNvSpPr>
            <a:spLocks noGrp="1"/>
          </p:cNvSpPr>
          <p:nvPr>
            <p:ph type="title" idx="4294967295"/>
          </p:nvPr>
        </p:nvSpPr>
        <p:spPr>
          <a:xfrm>
            <a:off x="0" y="95412"/>
            <a:ext cx="7689850" cy="534987"/>
          </a:xfrm>
        </p:spPr>
        <p:txBody>
          <a:bodyPr/>
          <a:lstStyle/>
          <a:p>
            <a:r>
              <a:rPr lang="en-US" dirty="0">
                <a:latin typeface="Calibri" panose="020F0502020204030204" pitchFamily="34" charset="0"/>
                <a:cs typeface="Calibri" panose="020F0502020204030204" pitchFamily="34" charset="0"/>
              </a:rPr>
              <a:t>Picture naming: Length</a:t>
            </a:r>
          </a:p>
        </p:txBody>
      </p:sp>
      <p:sp>
        <p:nvSpPr>
          <p:cNvPr id="3" name="Text Placeholder 2">
            <a:extLst>
              <a:ext uri="{FF2B5EF4-FFF2-40B4-BE49-F238E27FC236}">
                <a16:creationId xmlns:a16="http://schemas.microsoft.com/office/drawing/2014/main" id="{F7BE3BD8-0DE9-074F-9349-20FA28BCE487}"/>
              </a:ext>
            </a:extLst>
          </p:cNvPr>
          <p:cNvSpPr>
            <a:spLocks noGrp="1"/>
          </p:cNvSpPr>
          <p:nvPr>
            <p:ph type="body" idx="4294967295"/>
          </p:nvPr>
        </p:nvSpPr>
        <p:spPr>
          <a:xfrm>
            <a:off x="0" y="738295"/>
            <a:ext cx="8307092" cy="1841500"/>
          </a:xfrm>
        </p:spPr>
        <p:txBody>
          <a:bodyPr/>
          <a:lstStyle/>
          <a:p>
            <a:r>
              <a:rPr lang="en-US" sz="1800" dirty="0">
                <a:latin typeface="Calibri" panose="020F0502020204030204" pitchFamily="34" charset="0"/>
                <a:cs typeface="Calibri" panose="020F0502020204030204" pitchFamily="34" charset="0"/>
              </a:rPr>
              <a:t>The sounds in shorter words are </a:t>
            </a:r>
            <a:r>
              <a:rPr lang="en-US" sz="1800" b="1" dirty="0">
                <a:latin typeface="Calibri" panose="020F0502020204030204" pitchFamily="34" charset="0"/>
                <a:cs typeface="Calibri" panose="020F0502020204030204" pitchFamily="34" charset="0"/>
              </a:rPr>
              <a:t>easier to phonologically encode </a:t>
            </a:r>
            <a:r>
              <a:rPr lang="en-US" sz="1800" dirty="0">
                <a:latin typeface="Calibri" panose="020F0502020204030204" pitchFamily="34" charset="0"/>
                <a:cs typeface="Calibri" panose="020F0502020204030204" pitchFamily="34" charset="0"/>
              </a:rPr>
              <a:t>because there are </a:t>
            </a:r>
            <a:r>
              <a:rPr lang="en-US" sz="1800" b="1" dirty="0">
                <a:latin typeface="Calibri" panose="020F0502020204030204" pitchFamily="34" charset="0"/>
                <a:cs typeface="Calibri" panose="020F0502020204030204" pitchFamily="34" charset="0"/>
              </a:rPr>
              <a:t>fewer phonemes to select correctly</a:t>
            </a:r>
            <a:br>
              <a:rPr lang="en-US" sz="1800" dirty="0">
                <a:latin typeface="Calibri" panose="020F0502020204030204" pitchFamily="34" charset="0"/>
                <a:cs typeface="Calibri" panose="020F0502020204030204" pitchFamily="34" charset="0"/>
              </a:rPr>
            </a:br>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Shorter words have </a:t>
            </a:r>
            <a:r>
              <a:rPr lang="en-US" sz="1800" b="1" dirty="0">
                <a:latin typeface="Calibri" panose="020F0502020204030204" pitchFamily="34" charset="0"/>
                <a:cs typeface="Calibri" panose="020F0502020204030204" pitchFamily="34" charset="0"/>
              </a:rPr>
              <a:t>no effect on lexical-semantic processing </a:t>
            </a:r>
            <a:r>
              <a:rPr lang="en-US" sz="1800" dirty="0">
                <a:latin typeface="Calibri" panose="020F0502020204030204" pitchFamily="34" charset="0"/>
                <a:cs typeface="Calibri" panose="020F0502020204030204" pitchFamily="34" charset="0"/>
              </a:rPr>
              <a:t>because access to the semantics and word levels </a:t>
            </a:r>
            <a:r>
              <a:rPr lang="en-US" sz="1800" b="1" dirty="0">
                <a:latin typeface="Calibri" panose="020F0502020204030204" pitchFamily="34" charset="0"/>
                <a:cs typeface="Calibri" panose="020F0502020204030204" pitchFamily="34" charset="0"/>
              </a:rPr>
              <a:t>does not require phoneme information</a:t>
            </a:r>
            <a:endParaRPr lang="en-US" sz="18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1939F9B-67D2-D74B-A7F5-0F0A816E28FF}"/>
              </a:ext>
            </a:extLst>
          </p:cNvPr>
          <p:cNvPicPr>
            <a:picLocks noChangeAspect="1"/>
          </p:cNvPicPr>
          <p:nvPr/>
        </p:nvPicPr>
        <p:blipFill>
          <a:blip r:embed="rId5"/>
          <a:stretch>
            <a:fillRect/>
          </a:stretch>
        </p:blipFill>
        <p:spPr>
          <a:xfrm>
            <a:off x="1092200" y="2687691"/>
            <a:ext cx="6959600" cy="1727200"/>
          </a:xfrm>
          <a:prstGeom prst="rect">
            <a:avLst/>
          </a:prstGeom>
        </p:spPr>
      </p:pic>
      <p:sp>
        <p:nvSpPr>
          <p:cNvPr id="8" name="Google Shape;1011;p18">
            <a:extLst>
              <a:ext uri="{FF2B5EF4-FFF2-40B4-BE49-F238E27FC236}">
                <a16:creationId xmlns:a16="http://schemas.microsoft.com/office/drawing/2014/main" id="{56D581A1-EB32-DB47-80FF-0EDD602FA4CF}"/>
              </a:ext>
            </a:extLst>
          </p:cNvPr>
          <p:cNvSpPr txBox="1"/>
          <p:nvPr/>
        </p:nvSpPr>
        <p:spPr>
          <a:xfrm>
            <a:off x="7689850" y="4494276"/>
            <a:ext cx="1454150"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dirty="0">
                <a:solidFill>
                  <a:srgbClr val="000000"/>
                </a:solidFill>
                <a:latin typeface="Calibri"/>
                <a:ea typeface="Calibri"/>
                <a:cs typeface="Calibri"/>
                <a:sym typeface="Calibri"/>
              </a:rPr>
              <a:t>Length effect</a:t>
            </a:r>
            <a:endParaRPr dirty="0"/>
          </a:p>
        </p:txBody>
      </p:sp>
      <p:pic>
        <p:nvPicPr>
          <p:cNvPr id="4" name="Audio 3">
            <a:hlinkClick r:id="" action="ppaction://media"/>
            <a:extLst>
              <a:ext uri="{FF2B5EF4-FFF2-40B4-BE49-F238E27FC236}">
                <a16:creationId xmlns:a16="http://schemas.microsoft.com/office/drawing/2014/main" id="{9D8E3239-393D-234A-8274-A7AD8C68BF4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623258544"/>
      </p:ext>
    </p:extLst>
  </p:cSld>
  <p:clrMapOvr>
    <a:masterClrMapping/>
  </p:clrMapOvr>
  <mc:AlternateContent xmlns:mc="http://schemas.openxmlformats.org/markup-compatibility/2006">
    <mc:Choice xmlns:p14="http://schemas.microsoft.com/office/powerpoint/2010/main" Requires="p14">
      <p:transition spd="slow" p14:dur="2000" advTm="46879"/>
    </mc:Choice>
    <mc:Fallback>
      <p:transition spd="slow" advTm="468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TotalTime>
  <Words>3573</Words>
  <Application>Microsoft Macintosh PowerPoint</Application>
  <PresentationFormat>On-screen Show (16:9)</PresentationFormat>
  <Paragraphs>186</Paragraphs>
  <Slides>20</Slides>
  <Notes>20</Notes>
  <HiddenSlides>0</HiddenSlides>
  <MMClips>20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Lato</vt:lpstr>
      <vt:lpstr>Arial</vt:lpstr>
      <vt:lpstr>Raleway</vt:lpstr>
      <vt:lpstr>Streamline</vt:lpstr>
      <vt:lpstr>Clinical Resources, Week 3:  The importance of psycholinguistic variables in anomia assessment</vt:lpstr>
      <vt:lpstr>Presentation Outline</vt:lpstr>
      <vt:lpstr>Four types of psycholinguistic variables</vt:lpstr>
      <vt:lpstr>Psycholinguistic variables</vt:lpstr>
      <vt:lpstr>PowerPoint Presentation</vt:lpstr>
      <vt:lpstr>Influence of psycholinguistic variables on language tasks</vt:lpstr>
      <vt:lpstr>Picture naming: Frequency and Imageability</vt:lpstr>
      <vt:lpstr>Other word production tasks: Frequency and Imageability</vt:lpstr>
      <vt:lpstr>Picture naming: Length</vt:lpstr>
      <vt:lpstr>Other word production tasks: Length</vt:lpstr>
      <vt:lpstr>Picture naming: Lexicality</vt:lpstr>
      <vt:lpstr>Other word production tasks: Lexicality</vt:lpstr>
      <vt:lpstr>Clinical assessment applications</vt:lpstr>
      <vt:lpstr>PowerPoint Presentation</vt:lpstr>
      <vt:lpstr>PowerPoint Presentation</vt:lpstr>
      <vt:lpstr>PowerPoint Presentation</vt:lpstr>
      <vt:lpstr>Using psycholinguistic effects to confirm hypotheses and perform stimulability testing</vt:lpstr>
      <vt:lpstr>Next week’s clinical resource</vt:lpstr>
      <vt:lpstr>Next week: Scoring all other responses on the PNT</vt:lpstr>
      <vt:lpstr>References for further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Paraphasia types within the context of Dell’s model</dc:title>
  <cp:lastModifiedBy>Casilio, Marianne E</cp:lastModifiedBy>
  <cp:revision>45</cp:revision>
  <dcterms:modified xsi:type="dcterms:W3CDTF">2020-12-18T16:30:06Z</dcterms:modified>
</cp:coreProperties>
</file>